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01" r:id="rId3"/>
    <p:sldId id="257" r:id="rId4"/>
    <p:sldId id="258" r:id="rId5"/>
    <p:sldId id="259" r:id="rId6"/>
    <p:sldId id="302" r:id="rId7"/>
    <p:sldId id="260" r:id="rId8"/>
    <p:sldId id="266" r:id="rId9"/>
    <p:sldId id="267" r:id="rId10"/>
    <p:sldId id="269" r:id="rId11"/>
    <p:sldId id="262" r:id="rId12"/>
    <p:sldId id="278" r:id="rId13"/>
    <p:sldId id="270" r:id="rId14"/>
    <p:sldId id="273" r:id="rId15"/>
    <p:sldId id="279" r:id="rId16"/>
    <p:sldId id="275" r:id="rId17"/>
    <p:sldId id="276" r:id="rId18"/>
    <p:sldId id="280" r:id="rId19"/>
    <p:sldId id="274" r:id="rId20"/>
    <p:sldId id="264" r:id="rId21"/>
    <p:sldId id="272" r:id="rId22"/>
    <p:sldId id="277" r:id="rId23"/>
    <p:sldId id="271" r:id="rId24"/>
    <p:sldId id="282" r:id="rId25"/>
    <p:sldId id="283" r:id="rId26"/>
    <p:sldId id="284" r:id="rId27"/>
    <p:sldId id="285" r:id="rId28"/>
    <p:sldId id="287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6" r:id="rId40"/>
    <p:sldId id="298" r:id="rId41"/>
    <p:sldId id="300" r:id="rId42"/>
    <p:sldId id="299" r:id="rId43"/>
    <p:sldId id="303" r:id="rId44"/>
    <p:sldId id="304" r:id="rId45"/>
    <p:sldId id="305" r:id="rId46"/>
    <p:sldId id="306" r:id="rId47"/>
    <p:sldId id="307" r:id="rId48"/>
    <p:sldId id="309" r:id="rId49"/>
    <p:sldId id="310" r:id="rId50"/>
    <p:sldId id="308" r:id="rId51"/>
    <p:sldId id="311" r:id="rId52"/>
    <p:sldId id="312" r:id="rId53"/>
    <p:sldId id="313" r:id="rId5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8" autoAdjust="0"/>
    <p:restoredTop sz="78032" autoAdjust="0"/>
  </p:normalViewPr>
  <p:slideViewPr>
    <p:cSldViewPr snapToGrid="0">
      <p:cViewPr varScale="1">
        <p:scale>
          <a:sx n="50" d="100"/>
          <a:sy n="50" d="100"/>
        </p:scale>
        <p:origin x="17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65A0-B137-4D2F-A76A-FDEAADC69B07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F428F-3708-44D6-BA5E-F7CA4001F4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28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641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-After</a:t>
            </a:r>
            <a:r>
              <a:rPr lang="en-US" altLang="ko-KR" baseline="0" dirty="0" smtClean="0"/>
              <a:t> write-fault processor Q owns page p </a:t>
            </a:r>
            <a:r>
              <a:rPr lang="en-US" altLang="ko-KR" baseline="0" dirty="0" smtClean="0">
                <a:sym typeface="Wingdings" panose="05000000000000000000" pitchFamily="2" charset="2"/>
              </a:rPr>
              <a:t> proceed write and other read/write operations until ownership is relinquished by another processor</a:t>
            </a:r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-After read-fault  processor Q can proceed with the read and other read operations until p is relinquished by someone else</a:t>
            </a:r>
          </a:p>
          <a:p>
            <a:endParaRPr lang="en-US" altLang="ko-KR" baseline="0" dirty="0" smtClean="0">
              <a:sym typeface="Wingdings" panose="05000000000000000000" pitchFamily="2" charset="2"/>
            </a:endParaRPr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Only one owner processor for each page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92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-Every write</a:t>
            </a:r>
            <a:r>
              <a:rPr lang="en-US" altLang="ko-KR" baseline="0" dirty="0" smtClean="0"/>
              <a:t> to a shared page needs to generate a fault on the writing processor and update all copies </a:t>
            </a:r>
            <a:r>
              <a:rPr lang="en-US" altLang="ko-KR" baseline="0" dirty="0" smtClean="0">
                <a:sym typeface="Wingdings" panose="05000000000000000000" pitchFamily="2" charset="2"/>
              </a:rPr>
              <a:t> processor has the same page fault when returning to the faulting instruction</a:t>
            </a:r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-Hardware must skip the faulted write cycle  No existing hardware with the functionality</a:t>
            </a:r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-Snoopy cache approach  overhead of write fault to expensive</a:t>
            </a:r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	 not practical for loosely coupled multiprocessors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148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371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We</a:t>
            </a:r>
            <a:r>
              <a:rPr lang="en-US" altLang="ko-KR" baseline="0" dirty="0" smtClean="0"/>
              <a:t> only consider the algorithms that allows the owner to change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The</a:t>
            </a:r>
            <a:r>
              <a:rPr lang="en-US" altLang="ko-KR" baseline="0" dirty="0" smtClean="0"/>
              <a:t> three possible strategies are distinguished by how they manage the ownership data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Page fault handlers, servers, data structure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629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Different algorithms have different data structures but they at least have these information</a:t>
            </a:r>
            <a:r>
              <a:rPr lang="en-US" altLang="ko-KR" baseline="0" dirty="0" smtClean="0"/>
              <a:t> about each page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Same page entry in different processors may be different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Broadcast or multicast invalidation do not require a copy set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3984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Broadcast</a:t>
            </a:r>
            <a:r>
              <a:rPr lang="en-US" altLang="ko-KR" baseline="0" dirty="0" smtClean="0"/>
              <a:t> </a:t>
            </a:r>
            <a:r>
              <a:rPr lang="en-US" altLang="ko-KR" baseline="0" dirty="0" smtClean="0">
                <a:sym typeface="Wingdings" panose="05000000000000000000" pitchFamily="2" charset="2"/>
              </a:rPr>
              <a:t> N-1 messages are received in parallel</a:t>
            </a:r>
          </a:p>
          <a:p>
            <a:endParaRPr lang="en-US" altLang="ko-KR" baseline="0" dirty="0" smtClean="0">
              <a:sym typeface="Wingdings" panose="05000000000000000000" pitchFamily="2" charset="2"/>
            </a:endParaRPr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Multicast  m messages are received in parallel</a:t>
            </a:r>
          </a:p>
          <a:p>
            <a:endParaRPr lang="en-US" altLang="ko-KR" baseline="0" dirty="0" smtClean="0">
              <a:sym typeface="Wingdings" panose="05000000000000000000" pitchFamily="2" charset="2"/>
            </a:endParaRPr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1 &lt;= Cost of receiving k messages in parallel  &lt;= k sequentially</a:t>
            </a:r>
          </a:p>
          <a:p>
            <a:endParaRPr lang="en-US" altLang="ko-KR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altLang="ko-KR" baseline="0" dirty="0" smtClean="0">
                <a:sym typeface="Wingdings" panose="05000000000000000000" pitchFamily="2" charset="2"/>
              </a:rPr>
              <a:t>Multicast has the best performance but most loosely coupled systems do not have a multicast facility (that can use the page table information)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altLang="ko-KR" baseline="0" dirty="0" smtClean="0">
                <a:sym typeface="Wingdings" panose="05000000000000000000" pitchFamily="2" charset="2"/>
              </a:rPr>
              <a:t>On the other hand, broadcast invalidation is expensive when N is large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568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681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744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P2 locks itself</a:t>
            </a:r>
            <a:r>
              <a:rPr lang="en-US" altLang="ko-KR" baseline="0" dirty="0" smtClean="0"/>
              <a:t> to prevent any other faults from proceeding</a:t>
            </a:r>
          </a:p>
          <a:p>
            <a:r>
              <a:rPr lang="en-US" altLang="ko-KR" baseline="0" dirty="0" smtClean="0"/>
              <a:t>Since it is not the manager ask the manager for read access to p and a copy of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389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Since P1</a:t>
            </a:r>
            <a:r>
              <a:rPr lang="en-US" altLang="ko-KR" baseline="0" dirty="0" smtClean="0"/>
              <a:t> is not the manager </a:t>
            </a:r>
            <a:r>
              <a:rPr lang="en-US" altLang="ko-KR" baseline="0" dirty="0" err="1" smtClean="0"/>
              <a:t>PTable</a:t>
            </a:r>
            <a:r>
              <a:rPr lang="en-US" altLang="ko-KR" baseline="0" dirty="0" smtClean="0"/>
              <a:t> is untouched (lock immediately followed by unlock)</a:t>
            </a:r>
          </a:p>
          <a:p>
            <a:r>
              <a:rPr lang="en-US" altLang="ko-KR" baseline="0" dirty="0" smtClean="0"/>
              <a:t>Since P1 is the manager add P2 to the copy set and lock so ~~~~</a:t>
            </a:r>
          </a:p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18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1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manager asks the owner to send a copy</a:t>
            </a:r>
            <a:r>
              <a:rPr lang="en-US" altLang="ko-KR" baseline="0" dirty="0" smtClean="0"/>
              <a:t> to P2</a:t>
            </a:r>
          </a:p>
          <a:p>
            <a:r>
              <a:rPr lang="en-US" altLang="ko-KR" baseline="0" dirty="0" smtClean="0"/>
              <a:t>Then it waits for a confirmation from P2</a:t>
            </a:r>
          </a:p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331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Since P3 is the owner</a:t>
            </a:r>
            <a:r>
              <a:rPr lang="en-US" altLang="ko-KR" baseline="0" dirty="0" smtClean="0"/>
              <a:t> change access to Read and lock itself (access could have been W)</a:t>
            </a:r>
          </a:p>
          <a:p>
            <a:r>
              <a:rPr lang="en-US" altLang="ko-KR" baseline="0" dirty="0" smtClean="0"/>
              <a:t>Then send copy to P2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449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P3 is</a:t>
            </a:r>
            <a:r>
              <a:rPr lang="en-US" altLang="ko-KR" baseline="0" dirty="0" smtClean="0"/>
              <a:t> unlocked right after it sends the copy</a:t>
            </a:r>
          </a:p>
          <a:p>
            <a:r>
              <a:rPr lang="en-US" altLang="ko-KR" baseline="0" dirty="0" smtClean="0"/>
              <a:t>When p2 receives the page from the owner it sends a confirmation to the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920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Right after the confirmation is sent P2 gains Read access and is unlocked</a:t>
            </a:r>
          </a:p>
          <a:p>
            <a:r>
              <a:rPr lang="en-US" altLang="ko-KR" baseline="0" dirty="0" smtClean="0"/>
              <a:t>The manager is unlocked when it receives the confirmation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>
                <a:sym typeface="Wingdings" panose="05000000000000000000" pitchFamily="2" charset="2"/>
              </a:rPr>
              <a:t> Notice that the owner is not changed</a:t>
            </a:r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856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2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Lock P2, since P2 is not the manager</a:t>
            </a:r>
          </a:p>
          <a:p>
            <a:r>
              <a:rPr lang="en-US" altLang="ko-KR" baseline="0" dirty="0" smtClean="0"/>
              <a:t>Then ask the manager for write access to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704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err="1" smtClean="0"/>
              <a:t>Ptable</a:t>
            </a:r>
            <a:r>
              <a:rPr lang="en-US" altLang="ko-KR" baseline="0" dirty="0" smtClean="0"/>
              <a:t> is locked and immediately unlocked since it is not the owner of the page</a:t>
            </a:r>
          </a:p>
          <a:p>
            <a:r>
              <a:rPr lang="en-US" altLang="ko-KR" baseline="0" dirty="0" smtClean="0"/>
              <a:t>Lock info table</a:t>
            </a:r>
          </a:p>
          <a:p>
            <a:r>
              <a:rPr lang="en-US" altLang="ko-KR" baseline="0" dirty="0" smtClean="0"/>
              <a:t>Invalidate the read accesses using the copy set (if broadcast of multicast copy set is not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730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Empty the copy set</a:t>
            </a:r>
          </a:p>
          <a:p>
            <a:r>
              <a:rPr lang="en-US" altLang="ko-KR" baseline="0" dirty="0" smtClean="0"/>
              <a:t>And then tell the owner to send the page to P2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958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Lock </a:t>
            </a:r>
            <a:r>
              <a:rPr lang="en-US" altLang="ko-KR" baseline="0" dirty="0" err="1" smtClean="0"/>
              <a:t>Ptable</a:t>
            </a:r>
            <a:endParaRPr lang="en-US" altLang="ko-KR" baseline="0" dirty="0" smtClean="0"/>
          </a:p>
          <a:p>
            <a:r>
              <a:rPr lang="en-US" altLang="ko-KR" baseline="0" dirty="0" smtClean="0"/>
              <a:t>Then send copy to P2</a:t>
            </a:r>
          </a:p>
          <a:p>
            <a:r>
              <a:rPr lang="en-US" altLang="ko-KR" baseline="0" dirty="0" smtClean="0"/>
              <a:t>After sending the copy nullify the access permission of the table to the data</a:t>
            </a:r>
          </a:p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360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P3 unlocks itself to finalize its task</a:t>
            </a:r>
          </a:p>
          <a:p>
            <a:r>
              <a:rPr lang="en-US" altLang="ko-KR" baseline="0" dirty="0" smtClean="0"/>
              <a:t>Meanwhile P2 receives the copy and sends a confirmation to the manager</a:t>
            </a:r>
          </a:p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53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Mimic tightly</a:t>
            </a:r>
            <a:r>
              <a:rPr lang="en-US" altLang="ko-KR" baseline="0" dirty="0" smtClean="0"/>
              <a:t> connected multiprocessors</a:t>
            </a:r>
          </a:p>
          <a:p>
            <a:r>
              <a:rPr lang="en-US" altLang="ko-KR" baseline="0" dirty="0" smtClean="0"/>
              <a:t>To achieve this we need to mimic the memory space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174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Manger will receive the confirmation and unlock the info table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!!!!!!!!!!!!! THIS could be wrong</a:t>
            </a:r>
          </a:p>
          <a:p>
            <a:r>
              <a:rPr lang="en-US" altLang="ko-KR" baseline="0" dirty="0" smtClean="0"/>
              <a:t>The manager can potentially update the owner at this point but it could have also done so right after it asked P3 to send the page</a:t>
            </a:r>
          </a:p>
          <a:p>
            <a:r>
              <a:rPr lang="en-US" altLang="ko-KR" baseline="0" dirty="0" smtClean="0"/>
              <a:t>The code in the paper seems to have a typo and is missing this part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After P2 sending the confirmation it will gain write access and unlock itself</a:t>
            </a:r>
          </a:p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061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Number</a:t>
            </a:r>
            <a:r>
              <a:rPr lang="en-US" altLang="ko-KR" baseline="0" dirty="0" smtClean="0"/>
              <a:t> of messages for locating a page is a measure of the complexity of the algorithm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All done and said it is still an ok performance according to the test above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375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Hyun </a:t>
            </a:r>
            <a:r>
              <a:rPr lang="en-US" altLang="ko-KR" dirty="0" err="1" smtClean="0"/>
              <a:t>gi</a:t>
            </a:r>
            <a:r>
              <a:rPr lang="en-US" altLang="ko-KR" dirty="0" smtClean="0"/>
              <a:t> will talk about the</a:t>
            </a:r>
            <a:r>
              <a:rPr lang="en-US" altLang="ko-KR" baseline="0" dirty="0" smtClean="0"/>
              <a:t> distributed algorithms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917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2045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4625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8818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6831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curve of the forwarding requests of the fixed distributed manager algorithm is similar to that of the improved centralized manager algorithm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figures show that the overhead of the dynamic distributed manager algorithm is much less than that of the other two algorithms.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89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Just like the traditional virtual</a:t>
            </a:r>
            <a:r>
              <a:rPr lang="en-US" altLang="ko-KR" baseline="0" dirty="0" smtClean="0"/>
              <a:t> memory the program itself treats it like actual physical memory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This might sound like a bad idea to some people since a page fault will require multiple messages between the processors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22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But</a:t>
            </a:r>
            <a:r>
              <a:rPr lang="en-US" altLang="ko-KR" baseline="0" dirty="0" smtClean="0"/>
              <a:t> in reality its not that bad of an idea because locality is trait seen in the majority of programs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41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79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They only ran tests on 1kb and 32kb so there</a:t>
            </a:r>
            <a:r>
              <a:rPr lang="en-US" altLang="ko-KR" baseline="0" dirty="0" smtClean="0"/>
              <a:t> is not a good reason to believe 4kb will be worse than 1kb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45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-Page synchronization:</a:t>
            </a:r>
            <a:r>
              <a:rPr lang="en-US" altLang="ko-KR" baseline="0" dirty="0" smtClean="0"/>
              <a:t> How to sync up all processors on the event of page modification (write)</a:t>
            </a:r>
          </a:p>
          <a:p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649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428F-3708-44D6-BA5E-F7CA4001F4A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3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33C-D8A2-4869-876B-8D3BED8BDB6F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F2A1-A064-46FD-BFE1-AD4C94F8B3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86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33C-D8A2-4869-876B-8D3BED8BDB6F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F2A1-A064-46FD-BFE1-AD4C94F8B3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39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33C-D8A2-4869-876B-8D3BED8BDB6F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F2A1-A064-46FD-BFE1-AD4C94F8B3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81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33C-D8A2-4869-876B-8D3BED8BDB6F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F2A1-A064-46FD-BFE1-AD4C94F8B3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45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33C-D8A2-4869-876B-8D3BED8BDB6F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F2A1-A064-46FD-BFE1-AD4C94F8B3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21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33C-D8A2-4869-876B-8D3BED8BDB6F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F2A1-A064-46FD-BFE1-AD4C94F8B3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99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33C-D8A2-4869-876B-8D3BED8BDB6F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F2A1-A064-46FD-BFE1-AD4C94F8B3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16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33C-D8A2-4869-876B-8D3BED8BDB6F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F2A1-A064-46FD-BFE1-AD4C94F8B3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05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33C-D8A2-4869-876B-8D3BED8BDB6F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F2A1-A064-46FD-BFE1-AD4C94F8B3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25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33C-D8A2-4869-876B-8D3BED8BDB6F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F2A1-A064-46FD-BFE1-AD4C94F8B3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85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33C-D8A2-4869-876B-8D3BED8BDB6F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F2A1-A064-46FD-BFE1-AD4C94F8B3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59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3A33C-D8A2-4869-876B-8D3BED8BDB6F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F2A1-A064-46FD-BFE1-AD4C94F8B3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54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Memory Coherence in Shared Virtual Memory Systems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err="1" smtClean="0"/>
              <a:t>Yeong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Ouk</a:t>
            </a:r>
            <a:r>
              <a:rPr lang="en-US" altLang="ko-KR" dirty="0" smtClean="0"/>
              <a:t> Kim, Hyun </a:t>
            </a:r>
            <a:r>
              <a:rPr lang="en-US" altLang="ko-KR" dirty="0" err="1" smtClean="0"/>
              <a:t>Gi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Ahn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9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Message Passing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Shared Memory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4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 Coherence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Memory is coherent if the value returned by a read operation is always the same as the most recent write operation to the same address</a:t>
            </a:r>
          </a:p>
          <a:p>
            <a:r>
              <a:rPr lang="en-US" altLang="ko-KR" dirty="0" smtClean="0"/>
              <a:t>Architecture with one memory access is free from this problem but it is not sufficient for high performance demands</a:t>
            </a:r>
          </a:p>
          <a:p>
            <a:r>
              <a:rPr lang="en-US" altLang="ko-KR" dirty="0" smtClean="0"/>
              <a:t>Loosely coupled multiprocessor </a:t>
            </a:r>
            <a:r>
              <a:rPr lang="en-US" altLang="ko-KR" dirty="0" smtClean="0">
                <a:sym typeface="Wingdings" panose="05000000000000000000" pitchFamily="2" charset="2"/>
              </a:rPr>
              <a:t> communication between processors is costly  less communication more work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7881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Two </a:t>
            </a:r>
            <a:r>
              <a:rPr lang="en-US" altLang="ko-KR" dirty="0"/>
              <a:t>D</a:t>
            </a:r>
            <a:r>
              <a:rPr lang="en-US" altLang="ko-KR" dirty="0" smtClean="0"/>
              <a:t>esign </a:t>
            </a:r>
            <a:r>
              <a:rPr lang="en-US" altLang="ko-KR" dirty="0"/>
              <a:t>C</a:t>
            </a:r>
            <a:r>
              <a:rPr lang="en-US" altLang="ko-KR" dirty="0" smtClean="0"/>
              <a:t>hoices for SVM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Granularity</a:t>
            </a:r>
          </a:p>
          <a:p>
            <a:r>
              <a:rPr lang="en-US" altLang="ko-KR" dirty="0" smtClean="0"/>
              <a:t>Strategy for maintaining coherence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771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Granularity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AKA page size</a:t>
            </a:r>
          </a:p>
          <a:p>
            <a:r>
              <a:rPr lang="en-US" altLang="ko-KR" dirty="0" smtClean="0"/>
              <a:t>The size doesn’t really effect the communication cost</a:t>
            </a:r>
          </a:p>
          <a:p>
            <a:pPr lvl="1"/>
            <a:r>
              <a:rPr lang="en-US" altLang="ko-KR" dirty="0" smtClean="0"/>
              <a:t>Small packet ≒ Large packet</a:t>
            </a:r>
          </a:p>
          <a:p>
            <a:r>
              <a:rPr lang="en-US" altLang="ko-KR" dirty="0" smtClean="0"/>
              <a:t>However, larger page size can bring more contention on the same page </a:t>
            </a:r>
            <a:r>
              <a:rPr lang="en-US" altLang="ko-KR" dirty="0" smtClean="0">
                <a:sym typeface="Wingdings" panose="05000000000000000000" pitchFamily="2" charset="2"/>
              </a:rPr>
              <a:t> relatively small page size is preferred</a:t>
            </a:r>
          </a:p>
          <a:p>
            <a:r>
              <a:rPr lang="en-US" altLang="ko-KR" dirty="0" smtClean="0"/>
              <a:t>Rule of thumb </a:t>
            </a:r>
            <a:r>
              <a:rPr lang="en-US" altLang="ko-KR" dirty="0" smtClean="0">
                <a:sym typeface="Wingdings" panose="05000000000000000000" pitchFamily="2" charset="2"/>
              </a:rPr>
              <a:t> choose a typical page size used in a conventional virtual memory  the paper suggests 1KB</a:t>
            </a:r>
          </a:p>
        </p:txBody>
      </p:sp>
    </p:spTree>
    <p:extLst>
      <p:ext uri="{BB962C8B-B14F-4D97-AF65-F5344CB8AC3E}">
        <p14:creationId xmlns:p14="http://schemas.microsoft.com/office/powerpoint/2010/main" val="3771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 Coherence Strategies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Page synchronization</a:t>
            </a:r>
          </a:p>
          <a:p>
            <a:pPr lvl="1"/>
            <a:r>
              <a:rPr lang="en-US" altLang="ko-KR" dirty="0" smtClean="0"/>
              <a:t>Invalidation</a:t>
            </a:r>
          </a:p>
          <a:p>
            <a:pPr lvl="1"/>
            <a:r>
              <a:rPr lang="en-US" altLang="ko-KR" dirty="0" smtClean="0"/>
              <a:t>Write-broadcast</a:t>
            </a:r>
          </a:p>
          <a:p>
            <a:r>
              <a:rPr lang="en-US" altLang="ko-KR" dirty="0" smtClean="0"/>
              <a:t>Page ownership</a:t>
            </a:r>
          </a:p>
          <a:p>
            <a:pPr lvl="1"/>
            <a:r>
              <a:rPr lang="en-US" altLang="ko-KR" dirty="0" smtClean="0"/>
              <a:t>Fixed</a:t>
            </a:r>
          </a:p>
          <a:p>
            <a:pPr lvl="1"/>
            <a:r>
              <a:rPr lang="en-US" altLang="ko-KR" dirty="0" smtClean="0"/>
              <a:t>Dynamic</a:t>
            </a:r>
          </a:p>
          <a:p>
            <a:pPr lvl="2"/>
            <a:r>
              <a:rPr lang="en-US" altLang="ko-KR" dirty="0" smtClean="0"/>
              <a:t>Centralized</a:t>
            </a:r>
          </a:p>
          <a:p>
            <a:pPr lvl="2"/>
            <a:r>
              <a:rPr lang="en-US" altLang="ko-KR" dirty="0" smtClean="0"/>
              <a:t>Distributed</a:t>
            </a:r>
          </a:p>
          <a:p>
            <a:pPr lvl="3"/>
            <a:r>
              <a:rPr lang="en-US" altLang="ko-KR" dirty="0" smtClean="0"/>
              <a:t>Fixed</a:t>
            </a:r>
          </a:p>
          <a:p>
            <a:pPr lvl="3"/>
            <a:r>
              <a:rPr lang="en-US" altLang="ko-KR" dirty="0" smtClean="0"/>
              <a:t>Dynamic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02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Page synchronization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Invalidation: one owner per page</a:t>
            </a:r>
            <a:endParaRPr lang="en-US" altLang="ko-KR" dirty="0"/>
          </a:p>
          <a:p>
            <a:r>
              <a:rPr lang="en-US" altLang="ko-KR" dirty="0" smtClean="0"/>
              <a:t>Write-broadcast: writes to every copy when a write happens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683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Invalidation </a:t>
            </a:r>
            <a:r>
              <a:rPr lang="en-US" altLang="ko-KR" sz="3600" dirty="0" smtClean="0"/>
              <a:t>(page synchronization #1)</a:t>
            </a:r>
            <a:endParaRPr lang="ko-KR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Write fault (processor </a:t>
            </a:r>
            <a:r>
              <a:rPr lang="en-US" altLang="ko-KR" i="1" dirty="0" smtClean="0"/>
              <a:t>Q</a:t>
            </a:r>
            <a:r>
              <a:rPr lang="en-US" altLang="ko-KR" dirty="0"/>
              <a:t> </a:t>
            </a:r>
            <a:r>
              <a:rPr lang="en-US" altLang="ko-KR" dirty="0" smtClean="0"/>
              <a:t>and</a:t>
            </a:r>
            <a:r>
              <a:rPr lang="en-US" altLang="ko-KR" i="1" dirty="0" smtClean="0"/>
              <a:t> </a:t>
            </a:r>
            <a:r>
              <a:rPr lang="en-US" altLang="ko-KR" dirty="0" smtClean="0"/>
              <a:t>page </a:t>
            </a:r>
            <a:r>
              <a:rPr lang="en-US" altLang="ko-KR" i="1" dirty="0" smtClean="0"/>
              <a:t>p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Invalidate all copies of </a:t>
            </a:r>
            <a:r>
              <a:rPr lang="en-US" altLang="ko-KR" i="1" dirty="0" smtClean="0"/>
              <a:t>p</a:t>
            </a:r>
          </a:p>
          <a:p>
            <a:pPr lvl="1"/>
            <a:r>
              <a:rPr lang="en-US" altLang="ko-KR" dirty="0" smtClean="0"/>
              <a:t>Changes the access of </a:t>
            </a:r>
            <a:r>
              <a:rPr lang="en-US" altLang="ko-KR" i="1" dirty="0" smtClean="0"/>
              <a:t>p</a:t>
            </a:r>
            <a:r>
              <a:rPr lang="en-US" altLang="ko-KR" dirty="0" smtClean="0"/>
              <a:t> to write</a:t>
            </a:r>
          </a:p>
          <a:p>
            <a:pPr lvl="1"/>
            <a:r>
              <a:rPr lang="en-US" altLang="ko-KR" dirty="0" smtClean="0"/>
              <a:t>Copy </a:t>
            </a:r>
            <a:r>
              <a:rPr lang="en-US" altLang="ko-KR" i="1" dirty="0" smtClean="0"/>
              <a:t>p </a:t>
            </a:r>
            <a:r>
              <a:rPr lang="en-US" altLang="ko-KR" dirty="0" smtClean="0"/>
              <a:t>to </a:t>
            </a:r>
            <a:r>
              <a:rPr lang="en-US" altLang="ko-KR" i="1" dirty="0" smtClean="0"/>
              <a:t>Q</a:t>
            </a:r>
            <a:r>
              <a:rPr lang="en-US" altLang="ko-KR" dirty="0" smtClean="0"/>
              <a:t> if </a:t>
            </a:r>
            <a:r>
              <a:rPr lang="en-US" altLang="ko-KR" i="1" dirty="0" smtClean="0"/>
              <a:t>Q</a:t>
            </a:r>
            <a:r>
              <a:rPr lang="en-US" altLang="ko-KR" dirty="0" smtClean="0"/>
              <a:t> doesn’t already have one</a:t>
            </a:r>
          </a:p>
          <a:p>
            <a:pPr lvl="1"/>
            <a:r>
              <a:rPr lang="en-US" altLang="ko-KR" dirty="0" smtClean="0"/>
              <a:t>Return to the faulting instruction</a:t>
            </a:r>
          </a:p>
          <a:p>
            <a:r>
              <a:rPr lang="en-US" altLang="ko-KR" dirty="0" smtClean="0"/>
              <a:t>Read fault</a:t>
            </a:r>
          </a:p>
          <a:p>
            <a:pPr lvl="1"/>
            <a:r>
              <a:rPr lang="en-US" altLang="ko-KR" dirty="0" smtClean="0"/>
              <a:t>Changes the access of </a:t>
            </a:r>
            <a:r>
              <a:rPr lang="en-US" altLang="ko-KR" i="1" dirty="0" smtClean="0"/>
              <a:t>p</a:t>
            </a:r>
            <a:r>
              <a:rPr lang="en-US" altLang="ko-KR" dirty="0" smtClean="0"/>
              <a:t> to read on the processor that has write access to </a:t>
            </a:r>
            <a:r>
              <a:rPr lang="en-US" altLang="ko-KR" i="1" dirty="0" smtClean="0"/>
              <a:t>p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Move a copy of </a:t>
            </a:r>
            <a:r>
              <a:rPr lang="en-US" altLang="ko-KR" i="1" dirty="0" smtClean="0"/>
              <a:t>p </a:t>
            </a:r>
            <a:r>
              <a:rPr lang="en-US" altLang="ko-KR" dirty="0" smtClean="0"/>
              <a:t>to </a:t>
            </a:r>
            <a:r>
              <a:rPr lang="en-US" altLang="ko-KR" i="1" dirty="0" smtClean="0"/>
              <a:t>Q</a:t>
            </a:r>
            <a:r>
              <a:rPr lang="en-US" altLang="ko-KR" dirty="0" smtClean="0"/>
              <a:t> and set its access to read</a:t>
            </a:r>
          </a:p>
          <a:p>
            <a:pPr lvl="1"/>
            <a:r>
              <a:rPr lang="en-US" altLang="ko-KR" dirty="0"/>
              <a:t>Return to the faulting instruction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4799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Write-broadcast </a:t>
            </a:r>
            <a:r>
              <a:rPr lang="en-US" altLang="ko-KR" sz="3000" dirty="0"/>
              <a:t>(page synchronization #2)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Write-fault</a:t>
            </a:r>
          </a:p>
          <a:p>
            <a:pPr lvl="1"/>
            <a:r>
              <a:rPr lang="en-US" altLang="ko-KR" dirty="0" smtClean="0"/>
              <a:t>Writes to all copies of the page</a:t>
            </a:r>
          </a:p>
          <a:p>
            <a:pPr lvl="1"/>
            <a:r>
              <a:rPr lang="en-US" altLang="ko-KR" dirty="0"/>
              <a:t>Return to the faulting instruction</a:t>
            </a:r>
            <a:endParaRPr lang="en-US" altLang="ko-KR" dirty="0" smtClean="0"/>
          </a:p>
          <a:p>
            <a:r>
              <a:rPr lang="en-US" altLang="ko-KR" dirty="0" smtClean="0"/>
              <a:t>Read-fault</a:t>
            </a:r>
          </a:p>
          <a:p>
            <a:pPr lvl="1"/>
            <a:r>
              <a:rPr lang="en-US" altLang="ko-KR" dirty="0" smtClean="0"/>
              <a:t>Identical to invalidation</a:t>
            </a:r>
          </a:p>
        </p:txBody>
      </p:sp>
    </p:spTree>
    <p:extLst>
      <p:ext uri="{BB962C8B-B14F-4D97-AF65-F5344CB8AC3E}">
        <p14:creationId xmlns:p14="http://schemas.microsoft.com/office/powerpoint/2010/main" val="3123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Page ownership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Fixed</a:t>
            </a:r>
            <a:endParaRPr lang="en-US" altLang="ko-KR" dirty="0"/>
          </a:p>
          <a:p>
            <a:r>
              <a:rPr lang="en-US" altLang="ko-KR" dirty="0"/>
              <a:t>Dynamic</a:t>
            </a:r>
          </a:p>
          <a:p>
            <a:pPr lvl="1"/>
            <a:r>
              <a:rPr lang="en-US" altLang="ko-KR" dirty="0"/>
              <a:t>Centralized</a:t>
            </a:r>
          </a:p>
          <a:p>
            <a:pPr lvl="1"/>
            <a:r>
              <a:rPr lang="en-US" altLang="ko-KR" dirty="0"/>
              <a:t>Distributed</a:t>
            </a:r>
          </a:p>
          <a:p>
            <a:pPr lvl="2"/>
            <a:r>
              <a:rPr lang="en-US" altLang="ko-KR" dirty="0"/>
              <a:t>Fixed</a:t>
            </a:r>
          </a:p>
          <a:p>
            <a:pPr lvl="2"/>
            <a:r>
              <a:rPr lang="en-US" altLang="ko-KR" dirty="0"/>
              <a:t>Dynamic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3743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Fixed Ownership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A</a:t>
            </a:r>
            <a:r>
              <a:rPr lang="en-US" altLang="ko-KR" dirty="0" smtClean="0"/>
              <a:t> page is always owned by the same processor</a:t>
            </a:r>
          </a:p>
          <a:p>
            <a:r>
              <a:rPr lang="en-US" altLang="ko-KR" dirty="0" smtClean="0"/>
              <a:t>Other processors will never get full write access to the page</a:t>
            </a:r>
          </a:p>
          <a:p>
            <a:pPr lvl="1"/>
            <a:r>
              <a:rPr lang="en-US" altLang="ko-KR" dirty="0" smtClean="0"/>
              <a:t>Negotiate with the owner </a:t>
            </a:r>
            <a:r>
              <a:rPr lang="en-US" altLang="ko-KR" dirty="0" smtClean="0">
                <a:sym typeface="Wingdings" panose="05000000000000000000" pitchFamily="2" charset="2"/>
              </a:rPr>
              <a:t> generate write-fault every time</a:t>
            </a:r>
            <a:endParaRPr lang="en-US" altLang="ko-KR" dirty="0" smtClean="0"/>
          </a:p>
          <a:p>
            <a:r>
              <a:rPr lang="en-US" altLang="ko-KR" dirty="0" smtClean="0"/>
              <a:t>Impossible for invalidation and expensive for write-broadcast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 Not considered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866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/>
              <a:t>Loosely coupled multiprocessor</a:t>
            </a:r>
          </a:p>
          <a:p>
            <a:r>
              <a:rPr lang="en-US" altLang="ko-KR" dirty="0" smtClean="0"/>
              <a:t>Shared virtual memory</a:t>
            </a:r>
          </a:p>
          <a:p>
            <a:r>
              <a:rPr lang="en-US" altLang="ko-KR" dirty="0" smtClean="0"/>
              <a:t>Memory coherence</a:t>
            </a:r>
          </a:p>
          <a:p>
            <a:r>
              <a:rPr lang="en-US" altLang="ko-KR" dirty="0" smtClean="0"/>
              <a:t>Centralized manager algorithms</a:t>
            </a:r>
          </a:p>
          <a:p>
            <a:r>
              <a:rPr lang="en-US" altLang="ko-KR" dirty="0" smtClean="0"/>
              <a:t>Distributed manager algorithms</a:t>
            </a:r>
          </a:p>
          <a:p>
            <a:r>
              <a:rPr lang="en-US" altLang="ko-KR" dirty="0" smtClean="0"/>
              <a:t>Experiments</a:t>
            </a:r>
          </a:p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6884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000" dirty="0"/>
              <a:t>Solutions to Memory Coherence Problem</a:t>
            </a:r>
            <a:endParaRPr lang="ko-KR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160241"/>
            <a:ext cx="7886700" cy="35593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090334" y="4929717"/>
            <a:ext cx="5308601" cy="694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90334" y="4929718"/>
            <a:ext cx="5328717" cy="669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90334" y="4277784"/>
            <a:ext cx="1075267" cy="6519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90334" y="4294717"/>
            <a:ext cx="1075267" cy="635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7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Structure (page table)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Access: indicates the accessibility to the page</a:t>
            </a:r>
          </a:p>
          <a:p>
            <a:pPr lvl="1"/>
            <a:r>
              <a:rPr lang="en-US" altLang="ko-KR" dirty="0" smtClean="0"/>
              <a:t>i.e. Read or Write</a:t>
            </a:r>
          </a:p>
          <a:p>
            <a:r>
              <a:rPr lang="en-US" altLang="ko-KR" dirty="0" smtClean="0"/>
              <a:t>Copy set: list of processors that own a read copy of the page</a:t>
            </a:r>
          </a:p>
          <a:p>
            <a:pPr lvl="1"/>
            <a:r>
              <a:rPr lang="en-US" altLang="ko-KR" dirty="0" smtClean="0"/>
              <a:t>i.e. {1, 3}</a:t>
            </a:r>
          </a:p>
          <a:p>
            <a:r>
              <a:rPr lang="en-US" altLang="ko-KR" dirty="0" smtClean="0"/>
              <a:t>Lock: Synchronizing multiple page faults by different processes on the same processor and synchronizing remote page requests</a:t>
            </a:r>
          </a:p>
        </p:txBody>
      </p:sp>
    </p:spTree>
    <p:extLst>
      <p:ext uri="{BB962C8B-B14F-4D97-AF65-F5344CB8AC3E}">
        <p14:creationId xmlns:p14="http://schemas.microsoft.com/office/powerpoint/2010/main" val="18872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Remote operations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Any remote operation will require two messages</a:t>
            </a:r>
          </a:p>
          <a:p>
            <a:pPr lvl="1"/>
            <a:r>
              <a:rPr lang="en-US" altLang="ko-KR" dirty="0" smtClean="0"/>
              <a:t>Request and reply</a:t>
            </a:r>
            <a:endParaRPr lang="en-US" altLang="ko-KR" dirty="0"/>
          </a:p>
          <a:p>
            <a:r>
              <a:rPr lang="en-US" altLang="ko-KR" dirty="0" smtClean="0"/>
              <a:t>Invalidation for </a:t>
            </a:r>
            <a:r>
              <a:rPr lang="en-US" altLang="ko-KR" i="1" dirty="0" smtClean="0"/>
              <a:t>m</a:t>
            </a:r>
            <a:r>
              <a:rPr lang="en-US" altLang="ko-KR" dirty="0" smtClean="0"/>
              <a:t> copies on an </a:t>
            </a:r>
            <a:r>
              <a:rPr lang="en-US" altLang="ko-KR" i="1" dirty="0" smtClean="0"/>
              <a:t>N</a:t>
            </a:r>
            <a:r>
              <a:rPr lang="en-US" altLang="ko-KR" dirty="0" smtClean="0"/>
              <a:t> processor system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52511"/>
              </p:ext>
            </p:extLst>
          </p:nvPr>
        </p:nvGraphicFramePr>
        <p:xfrm>
          <a:off x="628650" y="3270249"/>
          <a:ext cx="6096000" cy="857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Point-to-point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Broadcast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multicast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Requests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m</a:t>
                      </a:r>
                      <a:endParaRPr lang="ko-KR" altLang="en-US" sz="14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Replies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m</a:t>
                      </a:r>
                      <a:endParaRPr lang="ko-KR" altLang="en-US" sz="14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m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35325"/>
              </p:ext>
            </p:extLst>
          </p:nvPr>
        </p:nvGraphicFramePr>
        <p:xfrm>
          <a:off x="628650" y="4321526"/>
          <a:ext cx="6096000" cy="857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8575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Point-to-point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Broadcast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multicast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Send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2m</a:t>
                      </a:r>
                      <a:endParaRPr lang="ko-KR" altLang="en-US" sz="14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m</a:t>
                      </a:r>
                      <a:r>
                        <a:rPr lang="en-US" altLang="ko-KR" sz="1400" dirty="0" smtClean="0"/>
                        <a:t>+1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m</a:t>
                      </a:r>
                      <a:r>
                        <a:rPr lang="en-US" altLang="ko-KR" sz="1400" dirty="0" smtClean="0"/>
                        <a:t>+1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Receive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2m</a:t>
                      </a:r>
                      <a:endParaRPr lang="ko-KR" altLang="en-US" sz="14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i="1" dirty="0" smtClean="0"/>
                        <a:t>N</a:t>
                      </a:r>
                      <a:r>
                        <a:rPr lang="en-US" altLang="ko-KR" sz="1400" baseline="0" dirty="0" smtClean="0"/>
                        <a:t>+</a:t>
                      </a:r>
                      <a:r>
                        <a:rPr lang="en-US" altLang="ko-KR" sz="1400" i="1" baseline="0" dirty="0" smtClean="0"/>
                        <a:t>m</a:t>
                      </a:r>
                      <a:r>
                        <a:rPr lang="en-US" altLang="ko-KR" sz="1400" baseline="0" dirty="0" smtClean="0"/>
                        <a:t>-1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r>
                        <a:rPr lang="en-US" altLang="ko-KR" sz="1400" i="1" dirty="0" smtClean="0"/>
                        <a:t>m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88866" y="5265326"/>
            <a:ext cx="17812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i="1" dirty="0"/>
              <a:t>N</a:t>
            </a:r>
            <a:r>
              <a:rPr lang="en-US" altLang="ko-KR" sz="1350" dirty="0"/>
              <a:t>-1 in parallel</a:t>
            </a:r>
          </a:p>
          <a:p>
            <a:r>
              <a:rPr lang="en-US" altLang="ko-KR" sz="1350" dirty="0">
                <a:sym typeface="Wingdings" panose="05000000000000000000" pitchFamily="2" charset="2"/>
              </a:rPr>
              <a:t> </a:t>
            </a:r>
            <a:r>
              <a:rPr lang="en-US" altLang="ko-KR" sz="1350" i="1" dirty="0">
                <a:sym typeface="Wingdings" panose="05000000000000000000" pitchFamily="2" charset="2"/>
              </a:rPr>
              <a:t>m</a:t>
            </a:r>
            <a:r>
              <a:rPr lang="en-US" altLang="ko-KR" sz="1350" dirty="0">
                <a:sym typeface="Wingdings" panose="05000000000000000000" pitchFamily="2" charset="2"/>
              </a:rPr>
              <a:t>+1 in best case</a:t>
            </a:r>
            <a:endParaRPr lang="ko-KR" altLang="en-US" sz="135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451627" y="5265326"/>
            <a:ext cx="17812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i="1" dirty="0"/>
              <a:t>m</a:t>
            </a:r>
            <a:r>
              <a:rPr lang="en-US" altLang="ko-KR" sz="1350" dirty="0"/>
              <a:t> in parallel</a:t>
            </a:r>
          </a:p>
          <a:p>
            <a:r>
              <a:rPr lang="en-US" altLang="ko-KR" sz="1350" dirty="0">
                <a:sym typeface="Wingdings" panose="05000000000000000000" pitchFamily="2" charset="2"/>
              </a:rPr>
              <a:t> </a:t>
            </a:r>
            <a:r>
              <a:rPr lang="en-US" altLang="ko-KR" sz="1350" i="1" dirty="0">
                <a:sym typeface="Wingdings" panose="05000000000000000000" pitchFamily="2" charset="2"/>
              </a:rPr>
              <a:t>m</a:t>
            </a:r>
            <a:r>
              <a:rPr lang="en-US" altLang="ko-KR" sz="1350" dirty="0">
                <a:sym typeface="Wingdings" panose="05000000000000000000" pitchFamily="2" charset="2"/>
              </a:rPr>
              <a:t>+1</a:t>
            </a:r>
            <a:r>
              <a:rPr lang="en-US" altLang="ko-KR" sz="1350" i="1" dirty="0">
                <a:sym typeface="Wingdings" panose="05000000000000000000" pitchFamily="2" charset="2"/>
              </a:rPr>
              <a:t> </a:t>
            </a:r>
            <a:r>
              <a:rPr lang="en-US" altLang="ko-KR" sz="1350" dirty="0">
                <a:sym typeface="Wingdings" panose="05000000000000000000" pitchFamily="2" charset="2"/>
              </a:rPr>
              <a:t>in best case</a:t>
            </a:r>
            <a:endParaRPr lang="ko-KR" altLang="en-US" sz="1350" dirty="0"/>
          </a:p>
        </p:txBody>
      </p:sp>
      <p:cxnSp>
        <p:nvCxnSpPr>
          <p:cNvPr id="10" name="Elbow Connector 9"/>
          <p:cNvCxnSpPr/>
          <p:nvPr/>
        </p:nvCxnSpPr>
        <p:spPr>
          <a:xfrm>
            <a:off x="4157134" y="5141831"/>
            <a:ext cx="560720" cy="26672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5890906" y="5141831"/>
            <a:ext cx="560720" cy="26672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7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Centralized Manager</a:t>
            </a:r>
            <a:endParaRPr lang="ko-KR" alt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28650" y="1868305"/>
            <a:ext cx="7886700" cy="1334834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Centralized manager (monitor) resides on a single processor</a:t>
            </a:r>
          </a:p>
          <a:p>
            <a:r>
              <a:rPr lang="en-US" altLang="ko-KR" dirty="0" smtClean="0"/>
              <a:t>Every page-fault needs to consult with this monitor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228599"/>
              </p:ext>
            </p:extLst>
          </p:nvPr>
        </p:nvGraphicFramePr>
        <p:xfrm>
          <a:off x="837136" y="4066806"/>
          <a:ext cx="3734864" cy="157803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00793"/>
                <a:gridCol w="263407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Processor that owns the page</a:t>
                      </a:r>
                      <a:endParaRPr lang="ko-KR" altLang="en-US" sz="1400" dirty="0" smtClean="0"/>
                    </a:p>
                  </a:txBody>
                  <a:tcPr marL="68752" marR="68752" marT="34376" marB="34376"/>
                </a:tc>
              </a:tr>
              <a:tr h="5030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Enables non-broadcast</a:t>
                      </a:r>
                      <a:r>
                        <a:rPr lang="en-US" altLang="ko-KR" sz="1400" baseline="0" dirty="0" smtClean="0"/>
                        <a:t> invalidation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5030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Synchronize</a:t>
                      </a:r>
                      <a:r>
                        <a:rPr lang="en-US" altLang="ko-KR" sz="1400" baseline="0" dirty="0" smtClean="0"/>
                        <a:t> request to the page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679213"/>
              </p:ext>
            </p:extLst>
          </p:nvPr>
        </p:nvGraphicFramePr>
        <p:xfrm>
          <a:off x="5041492" y="4066805"/>
          <a:ext cx="2922439" cy="107493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52683"/>
                <a:gridCol w="2069756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5030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Synchronization within</a:t>
                      </a:r>
                      <a:r>
                        <a:rPr lang="en-US" altLang="ko-KR" sz="1400" baseline="0" dirty="0" smtClean="0"/>
                        <a:t> the processor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942120" y="3620579"/>
            <a:ext cx="463469" cy="463469"/>
            <a:chOff x="4993583" y="1911927"/>
            <a:chExt cx="1690515" cy="1690515"/>
          </a:xfrm>
        </p:grpSpPr>
        <p:pic>
          <p:nvPicPr>
            <p:cNvPr id="26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54230" y="3655440"/>
            <a:ext cx="18313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 dirty="0"/>
              <a:t>Each Processor</a:t>
            </a:r>
            <a:endParaRPr lang="ko-KR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6756" y="3655440"/>
            <a:ext cx="1041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Manager</a:t>
            </a:r>
            <a:endParaRPr lang="ko-KR" altLang="en-US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6917297" y="3620578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44809" y="3620578"/>
            <a:ext cx="463469" cy="463469"/>
            <a:chOff x="4993583" y="1911927"/>
            <a:chExt cx="1690515" cy="1690515"/>
          </a:xfrm>
        </p:grpSpPr>
        <p:pic>
          <p:nvPicPr>
            <p:cNvPr id="38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772321" y="3620578"/>
            <a:ext cx="463469" cy="463469"/>
            <a:chOff x="4993583" y="1911927"/>
            <a:chExt cx="1690515" cy="1690515"/>
          </a:xfrm>
        </p:grpSpPr>
        <p:pic>
          <p:nvPicPr>
            <p:cNvPr id="47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5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P3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{P1}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99249"/>
              </p:ext>
            </p:extLst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247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/>
              <a:t>Read 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39916"/>
              </p:ext>
            </p:extLst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9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P3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{P1}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11051"/>
              </p:ext>
            </p:extLst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247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/>
              <a:t>Read 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34717"/>
              </p:ext>
            </p:extLst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540000" y="35672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>
            <a:glow rad="2286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4038" y="4021084"/>
            <a:ext cx="11719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1. Request</a:t>
            </a:r>
            <a:endParaRPr lang="ko-KR" altLang="en-US" dirty="0">
              <a:effectLst>
                <a:glow rad="228600">
                  <a:schemeClr val="accent4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0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99880"/>
              </p:ext>
            </p:extLst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P3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{P1, P2}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719002"/>
              </p:ext>
            </p:extLst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247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/>
              <a:t>Read 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203256"/>
              </p:ext>
            </p:extLst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540000" y="35672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4038" y="4021084"/>
            <a:ext cx="11719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1. Request</a:t>
            </a:r>
            <a:endParaRPr lang="ko-KR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25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26670"/>
              </p:ext>
            </p:extLst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P3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{P1, P2}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247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/>
              <a:t>Read 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23523"/>
              </p:ext>
            </p:extLst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540000" y="35672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4038" y="4021084"/>
            <a:ext cx="11719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1. Request</a:t>
            </a:r>
            <a:endParaRPr lang="ko-KR" altLang="en-US" dirty="0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50433" y="3657600"/>
            <a:ext cx="1432121" cy="11866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>
            <a:glow rad="2286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7974" y="4021084"/>
            <a:ext cx="252389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2</a:t>
            </a:r>
            <a:r>
              <a:rPr lang="en-US" altLang="ko-KR" dirty="0" smtClean="0"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. Ask to send copy to P2</a:t>
            </a:r>
            <a:endParaRPr lang="ko-KR" altLang="en-US" dirty="0">
              <a:effectLst>
                <a:glow rad="228600">
                  <a:schemeClr val="accent4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2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P3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{P1, P2}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247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/>
              <a:t>Read 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058273"/>
              </p:ext>
            </p:extLst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540000" y="35672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4038" y="4021084"/>
            <a:ext cx="11719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1. Request</a:t>
            </a:r>
            <a:endParaRPr lang="ko-KR" altLang="en-US" dirty="0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50433" y="3657600"/>
            <a:ext cx="1432121" cy="11866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7974" y="4021084"/>
            <a:ext cx="252389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2. Ask to send copy to P2</a:t>
            </a:r>
            <a:endParaRPr lang="ko-KR" altLang="en-US" dirty="0">
              <a:effectLst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712721" y="5376011"/>
            <a:ext cx="386333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>
            <a:glow rad="2286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02920" y="5411836"/>
            <a:ext cx="193815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3. Send Copy to P2</a:t>
            </a:r>
            <a:endParaRPr lang="ko-KR" altLang="en-US" dirty="0">
              <a:effectLst>
                <a:glow rad="228600">
                  <a:schemeClr val="accent4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2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P3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{P1, P2}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247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/>
              <a:t>Read 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24089"/>
              </p:ext>
            </p:extLst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91898"/>
              </p:ext>
            </p:extLst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540000" y="35672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4038" y="4021084"/>
            <a:ext cx="11719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1. Request</a:t>
            </a:r>
            <a:endParaRPr lang="ko-KR" altLang="en-US" dirty="0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50433" y="3657600"/>
            <a:ext cx="1432121" cy="11866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7974" y="4021084"/>
            <a:ext cx="252389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2. Ask to send copy to P2</a:t>
            </a:r>
            <a:endParaRPr lang="ko-KR" altLang="en-US" dirty="0">
              <a:effectLst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712721" y="5376011"/>
            <a:ext cx="386333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02920" y="5411836"/>
            <a:ext cx="193815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3. Send Copy to P2</a:t>
            </a:r>
            <a:endParaRPr lang="ko-KR" altLang="en-US" dirty="0">
              <a:effectLst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692400" y="37196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>
            <a:glow rad="2286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72466" y="4300853"/>
            <a:ext cx="164795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4</a:t>
            </a:r>
            <a:r>
              <a:rPr lang="en-US" altLang="ko-KR" dirty="0" smtClean="0"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. Confirmation</a:t>
            </a:r>
            <a:endParaRPr lang="ko-KR" altLang="en-US" dirty="0">
              <a:effectLst>
                <a:glow rad="228600">
                  <a:schemeClr val="accent4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7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Virtual Memory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Each process having its own virtual memory (page table) having an illusion of it owning the whole memory (DRAM)</a:t>
            </a:r>
          </a:p>
          <a:p>
            <a:r>
              <a:rPr lang="en-US" altLang="ko-KR" dirty="0" smtClean="0"/>
              <a:t>Rather than accessing the DRAM with the actual address, it manages a conceptual contiguous memory and MMU translates the virtual address to the physical address</a:t>
            </a:r>
          </a:p>
          <a:p>
            <a:r>
              <a:rPr lang="en-US" altLang="ko-KR" dirty="0" smtClean="0"/>
              <a:t>MMU uses the page table to translate the virtual address (virtual page number) to the physical address (physical page number)</a:t>
            </a:r>
          </a:p>
          <a:p>
            <a:r>
              <a:rPr lang="en-US" altLang="ko-KR" dirty="0" smtClean="0"/>
              <a:t>Page Table is not small and/so is kept in DRAM (kernel’s memory)</a:t>
            </a:r>
          </a:p>
          <a:p>
            <a:r>
              <a:rPr lang="en-US" altLang="ko-KR" dirty="0" smtClean="0"/>
              <a:t>MMU uses TLB (a very fast but expensive Static RAM) to avoid using the page table every time (x2 DRAM accesses)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59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885754"/>
              </p:ext>
            </p:extLst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P3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{P1, P2}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914244"/>
              </p:ext>
            </p:extLst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247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/>
              <a:t>Read 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738254"/>
              </p:ext>
            </p:extLst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8058"/>
              </p:ext>
            </p:extLst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540000" y="35672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4038" y="4021084"/>
            <a:ext cx="11719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1. Request</a:t>
            </a:r>
            <a:endParaRPr lang="ko-KR" altLang="en-US" dirty="0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50433" y="3657600"/>
            <a:ext cx="1432121" cy="11866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7974" y="4021084"/>
            <a:ext cx="252389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2. Ask to send copy to P2</a:t>
            </a:r>
            <a:endParaRPr lang="ko-KR" altLang="en-US" dirty="0">
              <a:effectLst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712721" y="5376011"/>
            <a:ext cx="386333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02920" y="5411836"/>
            <a:ext cx="193815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3. Send Copy to P2</a:t>
            </a:r>
            <a:endParaRPr lang="ko-KR" altLang="en-US" dirty="0">
              <a:effectLst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692400" y="37196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72466" y="4300853"/>
            <a:ext cx="164795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>
                <a:effectLst/>
              </a:rPr>
              <a:t>4</a:t>
            </a:r>
            <a:r>
              <a:rPr lang="en-US" altLang="ko-KR" dirty="0" smtClean="0">
                <a:effectLst/>
              </a:rPr>
              <a:t>. Confirmation</a:t>
            </a:r>
            <a:endParaRPr lang="ko-KR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35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70136"/>
              </p:ext>
            </p:extLst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P3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{P1, P2}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68954"/>
              </p:ext>
            </p:extLst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329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Write </a:t>
            </a:r>
            <a:r>
              <a:rPr lang="en-US" altLang="ko-KR" sz="2800" dirty="0"/>
              <a:t>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4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P3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{P1, P2}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28590"/>
              </p:ext>
            </p:extLst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329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Write </a:t>
            </a:r>
            <a:r>
              <a:rPr lang="en-US" altLang="ko-KR" sz="2800" dirty="0"/>
              <a:t>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540000" y="35672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>
            <a:glow rad="2286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4038" y="4021084"/>
            <a:ext cx="11719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1. Request</a:t>
            </a:r>
            <a:endParaRPr lang="ko-KR" altLang="en-US" dirty="0">
              <a:effectLst>
                <a:glow rad="228600">
                  <a:schemeClr val="accent4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1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07482"/>
              </p:ext>
            </p:extLst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P3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{P1, P2}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871944"/>
              </p:ext>
            </p:extLst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329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Write </a:t>
            </a:r>
            <a:r>
              <a:rPr lang="en-US" altLang="ko-KR" sz="2800" dirty="0"/>
              <a:t>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952992"/>
              </p:ext>
            </p:extLst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540000" y="35672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4038" y="4021084"/>
            <a:ext cx="11719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1. Request</a:t>
            </a:r>
            <a:endParaRPr lang="ko-KR" altLang="en-US" dirty="0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711669" y="3699641"/>
            <a:ext cx="1208628" cy="124934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>
            <a:glow rad="2286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914465" y="3694047"/>
            <a:ext cx="1193773" cy="785878"/>
          </a:xfrm>
          <a:custGeom>
            <a:avLst/>
            <a:gdLst>
              <a:gd name="connsiteX0" fmla="*/ 394987 w 1260316"/>
              <a:gd name="connsiteY0" fmla="*/ 0 h 798796"/>
              <a:gd name="connsiteX1" fmla="*/ 6104 w 1260316"/>
              <a:gd name="connsiteY1" fmla="*/ 420414 h 798796"/>
              <a:gd name="connsiteX2" fmla="*/ 668256 w 1260316"/>
              <a:gd name="connsiteY2" fmla="*/ 798787 h 798796"/>
              <a:gd name="connsiteX3" fmla="*/ 1256835 w 1260316"/>
              <a:gd name="connsiteY3" fmla="*/ 409904 h 798796"/>
              <a:gd name="connsiteX4" fmla="*/ 867953 w 1260316"/>
              <a:gd name="connsiteY4" fmla="*/ 10511 h 79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316" h="798796">
                <a:moveTo>
                  <a:pt x="394987" y="0"/>
                </a:moveTo>
                <a:cubicBezTo>
                  <a:pt x="177773" y="143641"/>
                  <a:pt x="-39441" y="287283"/>
                  <a:pt x="6104" y="420414"/>
                </a:cubicBezTo>
                <a:cubicBezTo>
                  <a:pt x="51649" y="553545"/>
                  <a:pt x="459801" y="800539"/>
                  <a:pt x="668256" y="798787"/>
                </a:cubicBezTo>
                <a:cubicBezTo>
                  <a:pt x="876711" y="797035"/>
                  <a:pt x="1223552" y="541283"/>
                  <a:pt x="1256835" y="409904"/>
                </a:cubicBezTo>
                <a:cubicBezTo>
                  <a:pt x="1290118" y="278525"/>
                  <a:pt x="1079035" y="144518"/>
                  <a:pt x="867953" y="10511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  <a:effectLst>
            <a:glow rad="228600">
              <a:schemeClr val="accent4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187656" y="4447378"/>
            <a:ext cx="150900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2</a:t>
            </a:r>
            <a:r>
              <a:rPr lang="en-US" altLang="ko-KR" dirty="0" smtClean="0"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. Invalidation</a:t>
            </a:r>
            <a:endParaRPr lang="ko-KR" altLang="en-US" dirty="0">
              <a:effectLst>
                <a:glow rad="228600">
                  <a:schemeClr val="accent4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15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43259"/>
              </p:ext>
            </p:extLst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P3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{}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422217"/>
              </p:ext>
            </p:extLst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329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Write </a:t>
            </a:r>
            <a:r>
              <a:rPr lang="en-US" altLang="ko-KR" sz="2800" dirty="0"/>
              <a:t>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63158"/>
              </p:ext>
            </p:extLst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540000" y="35672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4038" y="4021084"/>
            <a:ext cx="11719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1. Request</a:t>
            </a:r>
            <a:endParaRPr lang="ko-KR" altLang="en-US" dirty="0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711669" y="3699641"/>
            <a:ext cx="1208628" cy="124934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914465" y="3694047"/>
            <a:ext cx="1193773" cy="785878"/>
          </a:xfrm>
          <a:custGeom>
            <a:avLst/>
            <a:gdLst>
              <a:gd name="connsiteX0" fmla="*/ 394987 w 1260316"/>
              <a:gd name="connsiteY0" fmla="*/ 0 h 798796"/>
              <a:gd name="connsiteX1" fmla="*/ 6104 w 1260316"/>
              <a:gd name="connsiteY1" fmla="*/ 420414 h 798796"/>
              <a:gd name="connsiteX2" fmla="*/ 668256 w 1260316"/>
              <a:gd name="connsiteY2" fmla="*/ 798787 h 798796"/>
              <a:gd name="connsiteX3" fmla="*/ 1256835 w 1260316"/>
              <a:gd name="connsiteY3" fmla="*/ 409904 h 798796"/>
              <a:gd name="connsiteX4" fmla="*/ 867953 w 1260316"/>
              <a:gd name="connsiteY4" fmla="*/ 10511 h 79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316" h="798796">
                <a:moveTo>
                  <a:pt x="394987" y="0"/>
                </a:moveTo>
                <a:cubicBezTo>
                  <a:pt x="177773" y="143641"/>
                  <a:pt x="-39441" y="287283"/>
                  <a:pt x="6104" y="420414"/>
                </a:cubicBezTo>
                <a:cubicBezTo>
                  <a:pt x="51649" y="553545"/>
                  <a:pt x="459801" y="800539"/>
                  <a:pt x="668256" y="798787"/>
                </a:cubicBezTo>
                <a:cubicBezTo>
                  <a:pt x="876711" y="797035"/>
                  <a:pt x="1223552" y="541283"/>
                  <a:pt x="1256835" y="409904"/>
                </a:cubicBezTo>
                <a:cubicBezTo>
                  <a:pt x="1290118" y="278525"/>
                  <a:pt x="1079035" y="144518"/>
                  <a:pt x="867953" y="10511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187656" y="4447378"/>
            <a:ext cx="150900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>
                <a:effectLst/>
              </a:rPr>
              <a:t>2</a:t>
            </a:r>
            <a:r>
              <a:rPr lang="en-US" altLang="ko-KR" dirty="0" smtClean="0">
                <a:effectLst/>
              </a:rPr>
              <a:t>. Invalidation</a:t>
            </a:r>
            <a:endParaRPr lang="ko-KR" altLang="en-US" dirty="0">
              <a:effectLst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50433" y="3657600"/>
            <a:ext cx="1432121" cy="11866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>
            <a:glow rad="2286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27974" y="4021084"/>
            <a:ext cx="253627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3. Ask to send page to P2</a:t>
            </a:r>
            <a:endParaRPr lang="ko-KR" altLang="en-US" dirty="0">
              <a:effectLst>
                <a:glow rad="228600">
                  <a:schemeClr val="accent4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7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89775"/>
              </p:ext>
            </p:extLst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P3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{}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329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Write </a:t>
            </a:r>
            <a:r>
              <a:rPr lang="en-US" altLang="ko-KR" sz="2800" dirty="0"/>
              <a:t>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98856"/>
              </p:ext>
            </p:extLst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540000" y="35672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4038" y="4021084"/>
            <a:ext cx="11719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1. Request</a:t>
            </a:r>
            <a:endParaRPr lang="ko-KR" altLang="en-US" dirty="0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711669" y="3699641"/>
            <a:ext cx="1208628" cy="124934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914465" y="3694047"/>
            <a:ext cx="1193773" cy="785878"/>
          </a:xfrm>
          <a:custGeom>
            <a:avLst/>
            <a:gdLst>
              <a:gd name="connsiteX0" fmla="*/ 394987 w 1260316"/>
              <a:gd name="connsiteY0" fmla="*/ 0 h 798796"/>
              <a:gd name="connsiteX1" fmla="*/ 6104 w 1260316"/>
              <a:gd name="connsiteY1" fmla="*/ 420414 h 798796"/>
              <a:gd name="connsiteX2" fmla="*/ 668256 w 1260316"/>
              <a:gd name="connsiteY2" fmla="*/ 798787 h 798796"/>
              <a:gd name="connsiteX3" fmla="*/ 1256835 w 1260316"/>
              <a:gd name="connsiteY3" fmla="*/ 409904 h 798796"/>
              <a:gd name="connsiteX4" fmla="*/ 867953 w 1260316"/>
              <a:gd name="connsiteY4" fmla="*/ 10511 h 79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316" h="798796">
                <a:moveTo>
                  <a:pt x="394987" y="0"/>
                </a:moveTo>
                <a:cubicBezTo>
                  <a:pt x="177773" y="143641"/>
                  <a:pt x="-39441" y="287283"/>
                  <a:pt x="6104" y="420414"/>
                </a:cubicBezTo>
                <a:cubicBezTo>
                  <a:pt x="51649" y="553545"/>
                  <a:pt x="459801" y="800539"/>
                  <a:pt x="668256" y="798787"/>
                </a:cubicBezTo>
                <a:cubicBezTo>
                  <a:pt x="876711" y="797035"/>
                  <a:pt x="1223552" y="541283"/>
                  <a:pt x="1256835" y="409904"/>
                </a:cubicBezTo>
                <a:cubicBezTo>
                  <a:pt x="1290118" y="278525"/>
                  <a:pt x="1079035" y="144518"/>
                  <a:pt x="867953" y="10511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187656" y="4447378"/>
            <a:ext cx="150900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>
                <a:effectLst/>
              </a:rPr>
              <a:t>2</a:t>
            </a:r>
            <a:r>
              <a:rPr lang="en-US" altLang="ko-KR" dirty="0" smtClean="0">
                <a:effectLst/>
              </a:rPr>
              <a:t>. Invalidation</a:t>
            </a:r>
            <a:endParaRPr lang="ko-KR" altLang="en-US" dirty="0">
              <a:effectLst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50433" y="3657600"/>
            <a:ext cx="1432121" cy="11866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27974" y="4021084"/>
            <a:ext cx="253627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3. Ask to send page to P2</a:t>
            </a:r>
            <a:endParaRPr lang="ko-KR" altLang="en-US" dirty="0">
              <a:effectLst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712721" y="5376011"/>
            <a:ext cx="386333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>
            <a:glow rad="2286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02920" y="5411836"/>
            <a:ext cx="193815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4</a:t>
            </a:r>
            <a:r>
              <a:rPr lang="en-US" altLang="ko-KR" dirty="0" smtClean="0"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. Send Copy to P2</a:t>
            </a:r>
            <a:endParaRPr lang="ko-KR" altLang="en-US" dirty="0">
              <a:effectLst>
                <a:glow rad="228600">
                  <a:schemeClr val="accent4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5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P3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{}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1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329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Write </a:t>
            </a:r>
            <a:r>
              <a:rPr lang="en-US" altLang="ko-KR" sz="2800" dirty="0"/>
              <a:t>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37536"/>
              </p:ext>
            </p:extLst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540000" y="35672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4038" y="4021084"/>
            <a:ext cx="11719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1. Request</a:t>
            </a:r>
            <a:endParaRPr lang="ko-KR" altLang="en-US" dirty="0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627588" y="3668110"/>
            <a:ext cx="1208628" cy="124934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180175" y="3634641"/>
            <a:ext cx="1193773" cy="785878"/>
          </a:xfrm>
          <a:custGeom>
            <a:avLst/>
            <a:gdLst>
              <a:gd name="connsiteX0" fmla="*/ 394987 w 1260316"/>
              <a:gd name="connsiteY0" fmla="*/ 0 h 798796"/>
              <a:gd name="connsiteX1" fmla="*/ 6104 w 1260316"/>
              <a:gd name="connsiteY1" fmla="*/ 420414 h 798796"/>
              <a:gd name="connsiteX2" fmla="*/ 668256 w 1260316"/>
              <a:gd name="connsiteY2" fmla="*/ 798787 h 798796"/>
              <a:gd name="connsiteX3" fmla="*/ 1256835 w 1260316"/>
              <a:gd name="connsiteY3" fmla="*/ 409904 h 798796"/>
              <a:gd name="connsiteX4" fmla="*/ 867953 w 1260316"/>
              <a:gd name="connsiteY4" fmla="*/ 10511 h 79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316" h="798796">
                <a:moveTo>
                  <a:pt x="394987" y="0"/>
                </a:moveTo>
                <a:cubicBezTo>
                  <a:pt x="177773" y="143641"/>
                  <a:pt x="-39441" y="287283"/>
                  <a:pt x="6104" y="420414"/>
                </a:cubicBezTo>
                <a:cubicBezTo>
                  <a:pt x="51649" y="553545"/>
                  <a:pt x="459801" y="800539"/>
                  <a:pt x="668256" y="798787"/>
                </a:cubicBezTo>
                <a:cubicBezTo>
                  <a:pt x="876711" y="797035"/>
                  <a:pt x="1223552" y="541283"/>
                  <a:pt x="1256835" y="409904"/>
                </a:cubicBezTo>
                <a:cubicBezTo>
                  <a:pt x="1290118" y="278525"/>
                  <a:pt x="1079035" y="144518"/>
                  <a:pt x="867953" y="10511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915259" y="3881573"/>
            <a:ext cx="150900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>
                <a:effectLst/>
              </a:rPr>
              <a:t>2</a:t>
            </a:r>
            <a:r>
              <a:rPr lang="en-US" altLang="ko-KR" dirty="0" smtClean="0">
                <a:effectLst/>
              </a:rPr>
              <a:t>. Invalidation</a:t>
            </a:r>
            <a:endParaRPr lang="ko-KR" altLang="en-US" dirty="0">
              <a:effectLst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50433" y="3657600"/>
            <a:ext cx="1432121" cy="11866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27974" y="4021084"/>
            <a:ext cx="253627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3. Ask to send page to P2</a:t>
            </a:r>
            <a:endParaRPr lang="ko-KR" altLang="en-US" dirty="0">
              <a:effectLst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712721" y="5376011"/>
            <a:ext cx="386333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02920" y="5411836"/>
            <a:ext cx="193815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>
                <a:effectLst/>
              </a:rPr>
              <a:t>4</a:t>
            </a:r>
            <a:r>
              <a:rPr lang="en-US" altLang="ko-KR" dirty="0" smtClean="0">
                <a:effectLst/>
              </a:rPr>
              <a:t>. Send Copy to P2</a:t>
            </a:r>
            <a:endParaRPr lang="ko-KR" altLang="en-US" dirty="0">
              <a:effectLst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727664" y="3723404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>
            <a:glow rad="228600">
              <a:schemeClr val="accent4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18669" y="4292783"/>
            <a:ext cx="164795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>
                  <a:glow rad="228600">
                    <a:schemeClr val="accent4">
                      <a:alpha val="40000"/>
                    </a:schemeClr>
                  </a:glow>
                </a:effectLst>
              </a:rPr>
              <a:t>5. Confirmation</a:t>
            </a:r>
            <a:endParaRPr lang="ko-KR" altLang="en-US" dirty="0">
              <a:effectLst>
                <a:glow rad="228600">
                  <a:schemeClr val="accent4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Demo (centralized manager)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34087"/>
              </p:ext>
            </p:extLst>
          </p:nvPr>
        </p:nvGraphicFramePr>
        <p:xfrm>
          <a:off x="1643372" y="2436467"/>
          <a:ext cx="1883823" cy="1143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0782"/>
                <a:gridCol w="101304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Info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P2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{}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00732"/>
              </p:ext>
            </p:extLst>
          </p:nvPr>
        </p:nvGraphicFramePr>
        <p:xfrm>
          <a:off x="1351630" y="4948988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W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31" idx="1"/>
          </p:cNvCxnSpPr>
          <p:nvPr/>
        </p:nvCxnSpPr>
        <p:spPr>
          <a:xfrm rot="10800000" flipV="1">
            <a:off x="3510845" y="2498988"/>
            <a:ext cx="409453" cy="131344"/>
          </a:xfrm>
          <a:prstGeom prst="curvedConnector3">
            <a:avLst>
              <a:gd name="adj1" fmla="val 44486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8652" y="1731429"/>
            <a:ext cx="3329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Write </a:t>
            </a:r>
            <a:r>
              <a:rPr lang="en-US" altLang="ko-KR" sz="2800" dirty="0"/>
              <a:t>page fault in P2</a:t>
            </a:r>
            <a:endParaRPr lang="ko-KR" alt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20297" y="2267253"/>
            <a:ext cx="463469" cy="463469"/>
            <a:chOff x="4993583" y="1911927"/>
            <a:chExt cx="1690515" cy="1690515"/>
          </a:xfrm>
        </p:grpSpPr>
        <p:pic>
          <p:nvPicPr>
            <p:cNvPr id="31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1630" y="4485519"/>
            <a:ext cx="463469" cy="463469"/>
            <a:chOff x="4993583" y="1911927"/>
            <a:chExt cx="1690515" cy="1690515"/>
          </a:xfrm>
        </p:grpSpPr>
        <p:pic>
          <p:nvPicPr>
            <p:cNvPr id="3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72333"/>
              </p:ext>
            </p:extLst>
          </p:nvPr>
        </p:nvGraphicFramePr>
        <p:xfrm>
          <a:off x="6752983" y="49471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36429" y="4485519"/>
            <a:ext cx="463469" cy="463469"/>
            <a:chOff x="4993583" y="1911927"/>
            <a:chExt cx="1690515" cy="1690515"/>
          </a:xfrm>
        </p:grpSpPr>
        <p:pic>
          <p:nvPicPr>
            <p:cNvPr id="39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940305" y="2728727"/>
          <a:ext cx="1184148" cy="85776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65543"/>
                <a:gridCol w="418605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</a:t>
                      </a:r>
                      <a:endParaRPr lang="ko-KR" altLang="en-US" sz="1400" dirty="0"/>
                    </a:p>
                  </a:txBody>
                  <a:tcPr marL="68752" marR="68752" marT="34376" marB="34376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540000" y="3567289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4038" y="4021084"/>
            <a:ext cx="11719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1. Request</a:t>
            </a:r>
            <a:endParaRPr lang="ko-KR" altLang="en-US" dirty="0">
              <a:effectLst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627588" y="3668110"/>
            <a:ext cx="1208628" cy="124934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180175" y="3634641"/>
            <a:ext cx="1193773" cy="785878"/>
          </a:xfrm>
          <a:custGeom>
            <a:avLst/>
            <a:gdLst>
              <a:gd name="connsiteX0" fmla="*/ 394987 w 1260316"/>
              <a:gd name="connsiteY0" fmla="*/ 0 h 798796"/>
              <a:gd name="connsiteX1" fmla="*/ 6104 w 1260316"/>
              <a:gd name="connsiteY1" fmla="*/ 420414 h 798796"/>
              <a:gd name="connsiteX2" fmla="*/ 668256 w 1260316"/>
              <a:gd name="connsiteY2" fmla="*/ 798787 h 798796"/>
              <a:gd name="connsiteX3" fmla="*/ 1256835 w 1260316"/>
              <a:gd name="connsiteY3" fmla="*/ 409904 h 798796"/>
              <a:gd name="connsiteX4" fmla="*/ 867953 w 1260316"/>
              <a:gd name="connsiteY4" fmla="*/ 10511 h 79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316" h="798796">
                <a:moveTo>
                  <a:pt x="394987" y="0"/>
                </a:moveTo>
                <a:cubicBezTo>
                  <a:pt x="177773" y="143641"/>
                  <a:pt x="-39441" y="287283"/>
                  <a:pt x="6104" y="420414"/>
                </a:cubicBezTo>
                <a:cubicBezTo>
                  <a:pt x="51649" y="553545"/>
                  <a:pt x="459801" y="800539"/>
                  <a:pt x="668256" y="798787"/>
                </a:cubicBezTo>
                <a:cubicBezTo>
                  <a:pt x="876711" y="797035"/>
                  <a:pt x="1223552" y="541283"/>
                  <a:pt x="1256835" y="409904"/>
                </a:cubicBezTo>
                <a:cubicBezTo>
                  <a:pt x="1290118" y="278525"/>
                  <a:pt x="1079035" y="144518"/>
                  <a:pt x="867953" y="10511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915259" y="3881573"/>
            <a:ext cx="150900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>
                <a:effectLst/>
              </a:rPr>
              <a:t>2</a:t>
            </a:r>
            <a:r>
              <a:rPr lang="en-US" altLang="ko-KR" dirty="0" smtClean="0">
                <a:effectLst/>
              </a:rPr>
              <a:t>. Invalidation</a:t>
            </a:r>
            <a:endParaRPr lang="ko-KR" altLang="en-US" dirty="0">
              <a:effectLst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50433" y="3657600"/>
            <a:ext cx="1432121" cy="11866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27974" y="4021084"/>
            <a:ext cx="253627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3. Ask to send page to P2</a:t>
            </a:r>
            <a:endParaRPr lang="ko-KR" altLang="en-US" dirty="0">
              <a:effectLst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712721" y="5376011"/>
            <a:ext cx="386333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02920" y="5411836"/>
            <a:ext cx="193815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>
                <a:effectLst/>
              </a:rPr>
              <a:t>4</a:t>
            </a:r>
            <a:r>
              <a:rPr lang="en-US" altLang="ko-KR" dirty="0" smtClean="0">
                <a:effectLst/>
              </a:rPr>
              <a:t>. Send Copy to P2</a:t>
            </a:r>
            <a:endParaRPr lang="ko-KR" altLang="en-US" dirty="0">
              <a:effectLst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727664" y="3723404"/>
            <a:ext cx="1230489" cy="127692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18669" y="4292783"/>
            <a:ext cx="164795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ffectLst/>
              </a:rPr>
              <a:t>5. Confirmation</a:t>
            </a:r>
            <a:endParaRPr lang="ko-KR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2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 (centralized manager)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Locking is handled separately (local, remote)</a:t>
            </a:r>
          </a:p>
          <a:p>
            <a:r>
              <a:rPr lang="en-US" altLang="ko-KR" dirty="0" smtClean="0"/>
              <a:t>Traffic bottleneck at the at the manager</a:t>
            </a:r>
          </a:p>
          <a:p>
            <a:pPr lvl="1"/>
            <a:r>
              <a:rPr lang="en-US" altLang="ko-KR" dirty="0" smtClean="0"/>
              <a:t>Worse as N gets bigger</a:t>
            </a: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Worst-case number of messages to locate a page is two (manager </a:t>
            </a:r>
            <a:r>
              <a:rPr lang="en-US" altLang="ko-KR" dirty="0" smtClean="0">
                <a:sym typeface="Wingdings" panose="05000000000000000000" pitchFamily="2" charset="2"/>
              </a:rPr>
              <a:t> owner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This is considerably low but the confirmation message is required every time there is a fault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 Eliminate confirmation messages for improvement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4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Improved Centralized Manager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Synchronization of page ownership has been moved to the individual owners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b="1" dirty="0" smtClean="0">
                <a:sym typeface="Wingdings" panose="05000000000000000000" pitchFamily="2" charset="2"/>
              </a:rPr>
              <a:t>eliminating</a:t>
            </a:r>
            <a:r>
              <a:rPr lang="en-US" altLang="ko-KR" dirty="0" smtClean="0">
                <a:sym typeface="Wingdings" panose="05000000000000000000" pitchFamily="2" charset="2"/>
              </a:rPr>
              <a:t> the </a:t>
            </a:r>
            <a:r>
              <a:rPr lang="en-US" altLang="ko-KR" b="1" dirty="0" smtClean="0">
                <a:sym typeface="Wingdings" panose="05000000000000000000" pitchFamily="2" charset="2"/>
              </a:rPr>
              <a:t>confirmation</a:t>
            </a:r>
            <a:r>
              <a:rPr lang="en-US" altLang="ko-KR" dirty="0" smtClean="0">
                <a:sym typeface="Wingdings" panose="05000000000000000000" pitchFamily="2" charset="2"/>
              </a:rPr>
              <a:t> operation to the manager</a:t>
            </a:r>
            <a:endParaRPr lang="en-US" altLang="ko-KR" dirty="0" smtClean="0"/>
          </a:p>
          <a:p>
            <a:r>
              <a:rPr lang="en-US" altLang="ko-KR" dirty="0" smtClean="0"/>
              <a:t>Lock in each processor now also deals with synchronizing remote requests (while still dealing with multiple local requests)</a:t>
            </a:r>
          </a:p>
          <a:p>
            <a:r>
              <a:rPr lang="en-US" altLang="ko-KR" dirty="0" smtClean="0"/>
              <a:t>Manager still answers where the page owner is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29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Virtual Memory (TLB, Page Table)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46" y="1935952"/>
            <a:ext cx="5394311" cy="38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Improved Centralized Manager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Modify the data structure to accommodate</a:t>
            </a:r>
          </a:p>
          <a:p>
            <a:r>
              <a:rPr lang="en-US" altLang="ko-KR" dirty="0" smtClean="0"/>
              <a:t>Copy set is only valid </a:t>
            </a:r>
            <a:r>
              <a:rPr lang="en-US" altLang="ko-KR" dirty="0" err="1" smtClean="0"/>
              <a:t>iff</a:t>
            </a:r>
            <a:r>
              <a:rPr lang="en-US" altLang="ko-KR" dirty="0" smtClean="0"/>
              <a:t> the processor is the owner of the page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896212"/>
              </p:ext>
            </p:extLst>
          </p:nvPr>
        </p:nvGraphicFramePr>
        <p:xfrm>
          <a:off x="837136" y="4066806"/>
          <a:ext cx="3734864" cy="57184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00793"/>
                <a:gridCol w="2634071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Owner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Processor that owns the page</a:t>
                      </a:r>
                      <a:endParaRPr lang="ko-KR" altLang="en-US" sz="1400" dirty="0" smtClean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007819"/>
              </p:ext>
            </p:extLst>
          </p:nvPr>
        </p:nvGraphicFramePr>
        <p:xfrm>
          <a:off x="5041492" y="4066805"/>
          <a:ext cx="2922439" cy="157803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52683"/>
                <a:gridCol w="2069756"/>
              </a:tblGrid>
              <a:tr h="28592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PTable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859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Access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5030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Lock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Now</a:t>
                      </a:r>
                      <a:r>
                        <a:rPr lang="en-US" altLang="ko-KR" sz="1400" baseline="0" dirty="0" smtClean="0"/>
                        <a:t> deals with local and remote requests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  <a:tr h="5030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Copy set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752" marR="68752" marT="34376" marB="3437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Enables non-broadcast</a:t>
                      </a:r>
                      <a:r>
                        <a:rPr lang="en-US" altLang="ko-KR" sz="1400" baseline="0" dirty="0" smtClean="0"/>
                        <a:t> invalidation</a:t>
                      </a:r>
                      <a:endParaRPr lang="ko-KR" altLang="en-US" sz="1400" dirty="0"/>
                    </a:p>
                  </a:txBody>
                  <a:tcPr marL="68752" marR="68752" marT="34376" marB="34376"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942120" y="3620579"/>
            <a:ext cx="463469" cy="463469"/>
            <a:chOff x="4993583" y="1911927"/>
            <a:chExt cx="1690515" cy="1690515"/>
          </a:xfrm>
        </p:grpSpPr>
        <p:pic>
          <p:nvPicPr>
            <p:cNvPr id="7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54230" y="3655440"/>
            <a:ext cx="18313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 dirty="0"/>
              <a:t>Each Processor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6756" y="3655440"/>
            <a:ext cx="1041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Manager</a:t>
            </a:r>
            <a:endParaRPr lang="ko-KR" alt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17297" y="3620578"/>
            <a:ext cx="463469" cy="463469"/>
            <a:chOff x="4993583" y="1911927"/>
            <a:chExt cx="1690515" cy="1690515"/>
          </a:xfrm>
        </p:grpSpPr>
        <p:pic>
          <p:nvPicPr>
            <p:cNvPr id="12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44809" y="3620578"/>
            <a:ext cx="463469" cy="463469"/>
            <a:chOff x="4993583" y="1911927"/>
            <a:chExt cx="1690515" cy="1690515"/>
          </a:xfrm>
        </p:grpSpPr>
        <p:pic>
          <p:nvPicPr>
            <p:cNvPr id="1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2321" y="3620578"/>
            <a:ext cx="463469" cy="463469"/>
            <a:chOff x="4993583" y="1911927"/>
            <a:chExt cx="1690515" cy="1690515"/>
          </a:xfrm>
        </p:grpSpPr>
        <p:pic>
          <p:nvPicPr>
            <p:cNvPr id="18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P3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3013364" y="5005814"/>
            <a:ext cx="1830720" cy="24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7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Improved Centralized Manager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855" y="2367017"/>
            <a:ext cx="3548495" cy="2258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48" y="2439754"/>
            <a:ext cx="4283515" cy="2590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651" y="3616035"/>
            <a:ext cx="6998276" cy="1517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6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Improved Centralized Manager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Compared to previous implementation</a:t>
            </a:r>
          </a:p>
          <a:p>
            <a:r>
              <a:rPr lang="en-US" altLang="ko-KR" dirty="0" smtClean="0"/>
              <a:t>Improves performance by decentralizing the synchronization</a:t>
            </a:r>
          </a:p>
          <a:p>
            <a:pPr lvl="1"/>
            <a:r>
              <a:rPr lang="en-US" altLang="ko-KR" dirty="0" smtClean="0"/>
              <a:t>Read page faults </a:t>
            </a:r>
            <a:r>
              <a:rPr lang="en-US" altLang="ko-KR" dirty="0" smtClean="0">
                <a:sym typeface="Wingdings" panose="05000000000000000000" pitchFamily="2" charset="2"/>
              </a:rPr>
              <a:t> for all processors saves one send and one receive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But on large N  bottleneck still exists since the manager must respond to every page fault</a:t>
            </a:r>
          </a:p>
          <a:p>
            <a:pPr marL="0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 We must distribute the ownership management duty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78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 Fixed Distributed Manager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Each processor is given a predetermined subset of pages to manage</a:t>
            </a:r>
          </a:p>
          <a:p>
            <a:r>
              <a:rPr lang="en-US" altLang="ko-KR" dirty="0" smtClean="0"/>
              <a:t>Mapping </a:t>
            </a:r>
            <a:r>
              <a:rPr lang="en-US" altLang="ko-KR" dirty="0"/>
              <a:t>pages to appropriate processors is a difficult task and uses a hash function</a:t>
            </a:r>
          </a:p>
          <a:p>
            <a:r>
              <a:rPr lang="en-US" altLang="ko-KR" dirty="0" smtClean="0"/>
              <a:t>Page </a:t>
            </a:r>
            <a:r>
              <a:rPr lang="en-US" altLang="ko-KR" dirty="0"/>
              <a:t>fault handling applies the hash function to get the manager for the page and follows the same procedure as centralized manager</a:t>
            </a:r>
          </a:p>
          <a:p>
            <a:r>
              <a:rPr lang="en-US" altLang="ko-KR" dirty="0" smtClean="0"/>
              <a:t>It </a:t>
            </a:r>
            <a:r>
              <a:rPr lang="en-US" altLang="ko-KR" dirty="0"/>
              <a:t>is difficult to find a good fixed distribution function that fits all application well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57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 Broadcast Distributed Manager </a:t>
            </a:r>
            <a:r>
              <a:rPr lang="en-US" altLang="ko-KR" dirty="0" smtClean="0"/>
              <a:t>Algorithm (1)</a:t>
            </a:r>
            <a:endParaRPr lang="ko-KR" altLang="en-US" dirty="0"/>
          </a:p>
        </p:txBody>
      </p:sp>
      <p:grpSp>
        <p:nvGrpSpPr>
          <p:cNvPr id="4" name="Group 29"/>
          <p:cNvGrpSpPr/>
          <p:nvPr/>
        </p:nvGrpSpPr>
        <p:grpSpPr>
          <a:xfrm>
            <a:off x="137241" y="2555076"/>
            <a:ext cx="463469" cy="463469"/>
            <a:chOff x="4993583" y="1911927"/>
            <a:chExt cx="1690515" cy="1690515"/>
          </a:xfrm>
        </p:grpSpPr>
        <p:pic>
          <p:nvPicPr>
            <p:cNvPr id="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4591532" y="2553079"/>
            <a:ext cx="463469" cy="463469"/>
            <a:chOff x="4993583" y="1911927"/>
            <a:chExt cx="1690515" cy="1690515"/>
          </a:xfrm>
        </p:grpSpPr>
        <p:pic>
          <p:nvPicPr>
            <p:cNvPr id="8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117434" y="3016549"/>
            <a:ext cx="4367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(1) requestor: lock </a:t>
            </a:r>
            <a:r>
              <a:rPr lang="en-US" altLang="ko-KR" dirty="0" err="1">
                <a:solidFill>
                  <a:schemeClr val="accent6">
                    <a:lumMod val="75000"/>
                  </a:schemeClr>
                </a:solidFill>
              </a:rPr>
              <a:t>PTable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[page#]</a:t>
            </a:r>
          </a:p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2) requestor: broadcast read access request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626379" y="3626615"/>
            <a:ext cx="45633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7030A0"/>
                </a:solidFill>
              </a:rPr>
              <a:t>(3) owner: lock </a:t>
            </a:r>
            <a:r>
              <a:rPr lang="en-US" altLang="ko-KR" dirty="0" err="1">
                <a:solidFill>
                  <a:srgbClr val="7030A0"/>
                </a:solidFill>
              </a:rPr>
              <a:t>PTable</a:t>
            </a:r>
            <a:r>
              <a:rPr lang="en-US" altLang="ko-KR" dirty="0">
                <a:solidFill>
                  <a:srgbClr val="7030A0"/>
                </a:solidFill>
              </a:rPr>
              <a:t>[page#]</a:t>
            </a:r>
          </a:p>
          <a:p>
            <a:pPr marL="990600" indent="-990600"/>
            <a:r>
              <a:rPr lang="en-US" altLang="ko-KR" dirty="0">
                <a:solidFill>
                  <a:srgbClr val="7030A0"/>
                </a:solidFill>
              </a:rPr>
              <a:t>(4) owner: add requestor to </a:t>
            </a:r>
            <a:r>
              <a:rPr lang="en-US" altLang="ko-KR" dirty="0" err="1">
                <a:solidFill>
                  <a:srgbClr val="7030A0"/>
                </a:solidFill>
              </a:rPr>
              <a:t>PTable</a:t>
            </a:r>
            <a:r>
              <a:rPr lang="en-US" altLang="ko-KR" dirty="0">
                <a:solidFill>
                  <a:srgbClr val="7030A0"/>
                </a:solidFill>
              </a:rPr>
              <a:t>[page#].copy-set</a:t>
            </a:r>
          </a:p>
          <a:p>
            <a:r>
              <a:rPr lang="en-US" altLang="ko-KR" dirty="0">
                <a:solidFill>
                  <a:srgbClr val="7030A0"/>
                </a:solidFill>
              </a:rPr>
              <a:t>(5) owner: </a:t>
            </a:r>
            <a:r>
              <a:rPr lang="en-US" altLang="ko-KR" dirty="0" err="1">
                <a:solidFill>
                  <a:srgbClr val="7030A0"/>
                </a:solidFill>
              </a:rPr>
              <a:t>PTable</a:t>
            </a:r>
            <a:r>
              <a:rPr lang="en-US" altLang="ko-KR" dirty="0">
                <a:solidFill>
                  <a:srgbClr val="7030A0"/>
                </a:solidFill>
              </a:rPr>
              <a:t>[page#].access = read</a:t>
            </a:r>
          </a:p>
          <a:p>
            <a:r>
              <a:rPr lang="en-US" altLang="ko-KR" dirty="0">
                <a:solidFill>
                  <a:srgbClr val="7030A0"/>
                </a:solidFill>
              </a:rPr>
              <a:t>(6) owner: send the copy to requestor</a:t>
            </a:r>
          </a:p>
          <a:p>
            <a:r>
              <a:rPr lang="en-US" altLang="ko-KR" dirty="0">
                <a:solidFill>
                  <a:srgbClr val="7030A0"/>
                </a:solidFill>
              </a:rPr>
              <a:t>(7) owner: unlock </a:t>
            </a:r>
            <a:r>
              <a:rPr lang="en-US" altLang="ko-KR" dirty="0" err="1">
                <a:solidFill>
                  <a:srgbClr val="7030A0"/>
                </a:solidFill>
              </a:rPr>
              <a:t>PTable</a:t>
            </a:r>
            <a:r>
              <a:rPr lang="en-US" altLang="ko-KR" dirty="0">
                <a:solidFill>
                  <a:srgbClr val="7030A0"/>
                </a:solidFill>
              </a:rPr>
              <a:t>[page#]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37241" y="4733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(6) requestor: receive the page from the owner</a:t>
            </a:r>
          </a:p>
          <a:p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(7) requestor: PTable[page#].access = read</a:t>
            </a:r>
          </a:p>
          <a:p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(8) requestor: unlock PTable[page#]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59879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Requestor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8876" y="258744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Owner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117434" y="1918349"/>
            <a:ext cx="1861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</a:rPr>
              <a:t>Read page fault 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 Broadcast Distributed Manager </a:t>
            </a:r>
            <a:r>
              <a:rPr lang="en-US" altLang="ko-KR" dirty="0" smtClean="0"/>
              <a:t>Algorithm (2)</a:t>
            </a:r>
            <a:endParaRPr lang="ko-KR" altLang="en-US" dirty="0"/>
          </a:p>
        </p:txBody>
      </p:sp>
      <p:grpSp>
        <p:nvGrpSpPr>
          <p:cNvPr id="4" name="Group 29"/>
          <p:cNvGrpSpPr/>
          <p:nvPr/>
        </p:nvGrpSpPr>
        <p:grpSpPr>
          <a:xfrm>
            <a:off x="137241" y="2555076"/>
            <a:ext cx="463469" cy="463469"/>
            <a:chOff x="4993583" y="1911927"/>
            <a:chExt cx="1690515" cy="1690515"/>
          </a:xfrm>
        </p:grpSpPr>
        <p:pic>
          <p:nvPicPr>
            <p:cNvPr id="5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90093" y="1919200"/>
              <a:ext cx="1297494" cy="16759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P1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4545812" y="2553079"/>
            <a:ext cx="463469" cy="463469"/>
            <a:chOff x="4993583" y="1911927"/>
            <a:chExt cx="1690515" cy="1690515"/>
          </a:xfrm>
        </p:grpSpPr>
        <p:pic>
          <p:nvPicPr>
            <p:cNvPr id="8" name="Picture 2" descr="http://www.agilspace.com/images/onboard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911927"/>
              <a:ext cx="1690515" cy="169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190093" y="2294100"/>
              <a:ext cx="1297494" cy="926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P2</a:t>
              </a:r>
              <a:endParaRPr lang="ko-KR" altLang="en-US" sz="1050" b="1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117434" y="3016549"/>
            <a:ext cx="4428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(1) requestor: lock </a:t>
            </a:r>
            <a:r>
              <a:rPr lang="en-US" altLang="ko-KR" dirty="0" err="1">
                <a:solidFill>
                  <a:schemeClr val="accent6">
                    <a:lumMod val="75000"/>
                  </a:schemeClr>
                </a:solidFill>
              </a:rPr>
              <a:t>PTable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[page#]</a:t>
            </a: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(2) requestor: broadcast write access request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580659" y="3641855"/>
            <a:ext cx="45633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7030A0"/>
                </a:solidFill>
              </a:rPr>
              <a:t>(3) owner: lock </a:t>
            </a:r>
            <a:r>
              <a:rPr lang="en-US" altLang="ko-KR" dirty="0" err="1">
                <a:solidFill>
                  <a:srgbClr val="7030A0"/>
                </a:solidFill>
              </a:rPr>
              <a:t>PTable</a:t>
            </a:r>
            <a:r>
              <a:rPr lang="en-US" altLang="ko-KR" dirty="0">
                <a:solidFill>
                  <a:srgbClr val="7030A0"/>
                </a:solidFill>
              </a:rPr>
              <a:t>[page#]</a:t>
            </a:r>
          </a:p>
          <a:p>
            <a:pPr marL="990600" indent="-990600"/>
            <a:r>
              <a:rPr lang="en-US" altLang="ko-KR" dirty="0">
                <a:solidFill>
                  <a:srgbClr val="7030A0"/>
                </a:solidFill>
              </a:rPr>
              <a:t>(4) owner: send the page and copy-set to requestor</a:t>
            </a:r>
          </a:p>
          <a:p>
            <a:r>
              <a:rPr lang="en-US" altLang="ko-KR" dirty="0">
                <a:solidFill>
                  <a:srgbClr val="7030A0"/>
                </a:solidFill>
              </a:rPr>
              <a:t>(5) owner: </a:t>
            </a:r>
            <a:r>
              <a:rPr lang="en-US" altLang="ko-KR" dirty="0" err="1">
                <a:solidFill>
                  <a:srgbClr val="7030A0"/>
                </a:solidFill>
              </a:rPr>
              <a:t>PTable</a:t>
            </a:r>
            <a:r>
              <a:rPr lang="en-US" altLang="ko-KR" dirty="0">
                <a:solidFill>
                  <a:srgbClr val="7030A0"/>
                </a:solidFill>
              </a:rPr>
              <a:t>[page#].access = null</a:t>
            </a:r>
          </a:p>
          <a:p>
            <a:endParaRPr lang="en-US" altLang="ko-KR" dirty="0" smtClean="0">
              <a:solidFill>
                <a:srgbClr val="7030A0"/>
              </a:solidFill>
            </a:endParaRPr>
          </a:p>
          <a:p>
            <a:r>
              <a:rPr lang="en-US" altLang="ko-KR" dirty="0" smtClean="0">
                <a:solidFill>
                  <a:srgbClr val="7030A0"/>
                </a:solidFill>
              </a:rPr>
              <a:t>(</a:t>
            </a:r>
            <a:r>
              <a:rPr lang="en-US" altLang="ko-KR" dirty="0">
                <a:solidFill>
                  <a:srgbClr val="7030A0"/>
                </a:solidFill>
              </a:rPr>
              <a:t>6) owner: unlock </a:t>
            </a:r>
            <a:r>
              <a:rPr lang="en-US" altLang="ko-KR" dirty="0" err="1">
                <a:solidFill>
                  <a:srgbClr val="7030A0"/>
                </a:solidFill>
              </a:rPr>
              <a:t>PTable</a:t>
            </a:r>
            <a:r>
              <a:rPr lang="en-US" altLang="ko-KR" dirty="0">
                <a:solidFill>
                  <a:srgbClr val="7030A0"/>
                </a:solidFill>
              </a:rPr>
              <a:t>[page#]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37241" y="39261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(4) requestor: receive the page &amp; copy-set from the owner</a:t>
            </a:r>
          </a:p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(5) requestor: invalidate(page, </a:t>
            </a:r>
            <a:r>
              <a:rPr lang="en-US" altLang="ko-KR" dirty="0" err="1">
                <a:solidFill>
                  <a:schemeClr val="accent6">
                    <a:lumMod val="50000"/>
                  </a:schemeClr>
                </a:solidFill>
              </a:rPr>
              <a:t>PTable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[page#].copy-set)</a:t>
            </a:r>
          </a:p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(6) requestor: </a:t>
            </a:r>
            <a:r>
              <a:rPr lang="en-US" altLang="ko-KR" dirty="0" err="1">
                <a:solidFill>
                  <a:schemeClr val="accent6">
                    <a:lumMod val="50000"/>
                  </a:schemeClr>
                </a:solidFill>
              </a:rPr>
              <a:t>PTable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[page#].access = write</a:t>
            </a:r>
          </a:p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(7) requestor: </a:t>
            </a:r>
            <a:r>
              <a:rPr lang="en-US" altLang="ko-KR" dirty="0" err="1">
                <a:solidFill>
                  <a:schemeClr val="accent6">
                    <a:lumMod val="50000"/>
                  </a:schemeClr>
                </a:solidFill>
              </a:rPr>
              <a:t>PTable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[page#].copy-set = empty</a:t>
            </a:r>
          </a:p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(8) requestor: </a:t>
            </a:r>
            <a:r>
              <a:rPr lang="en-US" altLang="ko-KR" dirty="0" err="1">
                <a:solidFill>
                  <a:schemeClr val="accent6">
                    <a:lumMod val="50000"/>
                  </a:schemeClr>
                </a:solidFill>
              </a:rPr>
              <a:t>PTable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[page#].owner = myself</a:t>
            </a:r>
          </a:p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(9) requestor: unlock </a:t>
            </a:r>
            <a:r>
              <a:rPr lang="en-US" altLang="ko-KR" dirty="0" err="1">
                <a:solidFill>
                  <a:schemeClr val="accent6">
                    <a:lumMod val="50000"/>
                  </a:schemeClr>
                </a:solidFill>
              </a:rPr>
              <a:t>PTable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[page#]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59879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Requestor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63156" y="258744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Owner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117434" y="1918349"/>
            <a:ext cx="1920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</a:rPr>
              <a:t>Write page </a:t>
            </a:r>
            <a:r>
              <a:rPr lang="en-US" altLang="ko-KR" sz="2000" dirty="0">
                <a:solidFill>
                  <a:srgbClr val="FF0000"/>
                </a:solidFill>
              </a:rPr>
              <a:t>fault 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 Dynamic Distributed Manager </a:t>
            </a:r>
            <a:r>
              <a:rPr lang="en-US" altLang="ko-KR" dirty="0" smtClean="0"/>
              <a:t>Algorithm (1)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117434" y="1918349"/>
            <a:ext cx="1861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/>
              <a:t>Read page </a:t>
            </a:r>
            <a:r>
              <a:rPr lang="en-US" altLang="ko-KR" sz="2000" dirty="0"/>
              <a:t>fault </a:t>
            </a:r>
            <a:endParaRPr lang="ko-KR" altLang="en-US" sz="2000" dirty="0"/>
          </a:p>
        </p:txBody>
      </p:sp>
      <p:sp>
        <p:nvSpPr>
          <p:cNvPr id="3" name="직사각형 2"/>
          <p:cNvSpPr/>
          <p:nvPr/>
        </p:nvSpPr>
        <p:spPr>
          <a:xfrm>
            <a:off x="107428" y="2425675"/>
            <a:ext cx="8792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00B050"/>
                </a:solidFill>
              </a:rPr>
              <a:t>(1) requestor: lock PTable[page#]</a:t>
            </a:r>
          </a:p>
          <a:p>
            <a:r>
              <a:rPr lang="ko-KR" altLang="en-US" dirty="0">
                <a:solidFill>
                  <a:srgbClr val="00B050"/>
                </a:solidFill>
              </a:rPr>
              <a:t>(2) requestor: send read access request to PTable[page#].probOwner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14918" y="3064716"/>
            <a:ext cx="902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(3) probOwner: lock PTable[page#]</a:t>
            </a:r>
          </a:p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(4) probOwner: forward the request to PTable[page#].probOwner, if I am not the real owner</a:t>
            </a:r>
          </a:p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(5) probOwner: unlock PTable[page#]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14918" y="3989872"/>
            <a:ext cx="9029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7030A0"/>
                </a:solidFill>
              </a:rPr>
              <a:t>(5) owner: lock PTable[page#]</a:t>
            </a:r>
          </a:p>
          <a:p>
            <a:r>
              <a:rPr lang="ko-KR" altLang="en-US" dirty="0">
                <a:solidFill>
                  <a:srgbClr val="7030A0"/>
                </a:solidFill>
              </a:rPr>
              <a:t>(6) owner: add requestor to PTable[page#].copy-set</a:t>
            </a:r>
          </a:p>
          <a:p>
            <a:r>
              <a:rPr lang="ko-KR" altLang="en-US" dirty="0">
                <a:solidFill>
                  <a:srgbClr val="7030A0"/>
                </a:solidFill>
              </a:rPr>
              <a:t>(7) owner: PTable[page#].access = read</a:t>
            </a:r>
          </a:p>
          <a:p>
            <a:r>
              <a:rPr lang="ko-KR" altLang="en-US" dirty="0">
                <a:solidFill>
                  <a:srgbClr val="7030A0"/>
                </a:solidFill>
              </a:rPr>
              <a:t>(8) owner: send the page to the requestor</a:t>
            </a:r>
          </a:p>
          <a:p>
            <a:r>
              <a:rPr lang="ko-KR" altLang="en-US" dirty="0">
                <a:solidFill>
                  <a:srgbClr val="7030A0"/>
                </a:solidFill>
              </a:rPr>
              <a:t>(9) owner: unlock PTable[page#]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07428" y="5467200"/>
            <a:ext cx="9029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00B050"/>
                </a:solidFill>
              </a:rPr>
              <a:t>(8) requestor: receive the page from the owner</a:t>
            </a:r>
          </a:p>
          <a:p>
            <a:r>
              <a:rPr lang="ko-KR" altLang="en-US" dirty="0">
                <a:solidFill>
                  <a:srgbClr val="00B050"/>
                </a:solidFill>
              </a:rPr>
              <a:t>(9) requestor: PTable[page#].probOwner = owner</a:t>
            </a:r>
          </a:p>
          <a:p>
            <a:r>
              <a:rPr lang="ko-KR" altLang="en-US" dirty="0">
                <a:solidFill>
                  <a:srgbClr val="00B050"/>
                </a:solidFill>
              </a:rPr>
              <a:t>(10) requestor: PTable[page#].access = read</a:t>
            </a:r>
          </a:p>
          <a:p>
            <a:r>
              <a:rPr lang="ko-KR" altLang="en-US" dirty="0">
                <a:solidFill>
                  <a:srgbClr val="00B050"/>
                </a:solidFill>
              </a:rPr>
              <a:t>(11) requestor: unlock PTable[page#]</a:t>
            </a:r>
          </a:p>
        </p:txBody>
      </p:sp>
    </p:spTree>
    <p:extLst>
      <p:ext uri="{BB962C8B-B14F-4D97-AF65-F5344CB8AC3E}">
        <p14:creationId xmlns:p14="http://schemas.microsoft.com/office/powerpoint/2010/main" val="372542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 Dynamic Distributed Manager </a:t>
            </a:r>
            <a:r>
              <a:rPr lang="en-US" altLang="ko-KR" dirty="0" smtClean="0"/>
              <a:t>Algorithm (2)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117434" y="1628789"/>
            <a:ext cx="1920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/>
              <a:t>Write page </a:t>
            </a:r>
            <a:r>
              <a:rPr lang="en-US" altLang="ko-KR" sz="2000" dirty="0"/>
              <a:t>fault </a:t>
            </a:r>
            <a:endParaRPr lang="ko-KR" altLang="en-US" sz="2000" dirty="0"/>
          </a:p>
        </p:txBody>
      </p:sp>
      <p:sp>
        <p:nvSpPr>
          <p:cNvPr id="3" name="직사각형 2"/>
          <p:cNvSpPr/>
          <p:nvPr/>
        </p:nvSpPr>
        <p:spPr>
          <a:xfrm>
            <a:off x="107428" y="1998955"/>
            <a:ext cx="8792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00B050"/>
                </a:solidFill>
              </a:rPr>
              <a:t>(1) requestor: lock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(2) requestor: send write access request to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[page#].</a:t>
            </a:r>
            <a:r>
              <a:rPr lang="en-US" altLang="ko-KR" sz="1400" dirty="0" err="1">
                <a:solidFill>
                  <a:srgbClr val="00B050"/>
                </a:solidFill>
              </a:rPr>
              <a:t>probOwner</a:t>
            </a:r>
            <a:endParaRPr lang="ko-KR" altLang="en-US" sz="1400" dirty="0">
              <a:solidFill>
                <a:srgbClr val="00B05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4918" y="2455116"/>
            <a:ext cx="9029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(3)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: lock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[page#]</a:t>
            </a:r>
          </a:p>
          <a:p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(4)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: forward the request to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[page#].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, if not the real owner</a:t>
            </a:r>
          </a:p>
          <a:p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(5)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[page#].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 = requestor</a:t>
            </a:r>
          </a:p>
          <a:p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(6)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: unlock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[page#]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30158" y="3334552"/>
            <a:ext cx="9029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7030A0"/>
                </a:solidFill>
              </a:rPr>
              <a:t>(5) owner: lock </a:t>
            </a:r>
            <a:r>
              <a:rPr lang="en-US" altLang="ko-KR" sz="1400" dirty="0" err="1">
                <a:solidFill>
                  <a:srgbClr val="7030A0"/>
                </a:solidFill>
              </a:rPr>
              <a:t>PTable</a:t>
            </a:r>
            <a:r>
              <a:rPr lang="en-US" altLang="ko-KR" sz="1400" dirty="0">
                <a:solidFill>
                  <a:srgbClr val="7030A0"/>
                </a:solidFill>
              </a:rPr>
              <a:t>[page#]</a:t>
            </a:r>
          </a:p>
          <a:p>
            <a:r>
              <a:rPr lang="en-US" altLang="ko-KR" sz="1400" dirty="0">
                <a:solidFill>
                  <a:srgbClr val="7030A0"/>
                </a:solidFill>
              </a:rPr>
              <a:t>(6) owner: </a:t>
            </a:r>
            <a:r>
              <a:rPr lang="en-US" altLang="ko-KR" sz="1400" dirty="0" err="1">
                <a:solidFill>
                  <a:srgbClr val="7030A0"/>
                </a:solidFill>
              </a:rPr>
              <a:t>PTable</a:t>
            </a:r>
            <a:r>
              <a:rPr lang="en-US" altLang="ko-KR" sz="1400" dirty="0">
                <a:solidFill>
                  <a:srgbClr val="7030A0"/>
                </a:solidFill>
              </a:rPr>
              <a:t>[page#].access = null</a:t>
            </a:r>
          </a:p>
          <a:p>
            <a:r>
              <a:rPr lang="en-US" altLang="ko-KR" sz="1400" dirty="0">
                <a:solidFill>
                  <a:srgbClr val="7030A0"/>
                </a:solidFill>
              </a:rPr>
              <a:t>(7) owner: send the page and copy-set to the requestor</a:t>
            </a:r>
          </a:p>
          <a:p>
            <a:r>
              <a:rPr lang="en-US" altLang="ko-KR" sz="1400" dirty="0">
                <a:solidFill>
                  <a:srgbClr val="7030A0"/>
                </a:solidFill>
              </a:rPr>
              <a:t>(8) owner: </a:t>
            </a:r>
            <a:r>
              <a:rPr lang="en-US" altLang="ko-KR" sz="1400" dirty="0" err="1">
                <a:solidFill>
                  <a:srgbClr val="7030A0"/>
                </a:solidFill>
              </a:rPr>
              <a:t>PTable</a:t>
            </a:r>
            <a:r>
              <a:rPr lang="en-US" altLang="ko-KR" sz="1400" dirty="0">
                <a:solidFill>
                  <a:srgbClr val="7030A0"/>
                </a:solidFill>
              </a:rPr>
              <a:t>[page#].</a:t>
            </a:r>
            <a:r>
              <a:rPr lang="en-US" altLang="ko-KR" sz="1400" dirty="0" err="1">
                <a:solidFill>
                  <a:srgbClr val="7030A0"/>
                </a:solidFill>
              </a:rPr>
              <a:t>probOwner</a:t>
            </a:r>
            <a:r>
              <a:rPr lang="en-US" altLang="ko-KR" sz="1400" dirty="0">
                <a:solidFill>
                  <a:srgbClr val="7030A0"/>
                </a:solidFill>
              </a:rPr>
              <a:t> = requestor</a:t>
            </a:r>
          </a:p>
          <a:p>
            <a:r>
              <a:rPr lang="en-US" altLang="ko-KR" sz="1400" dirty="0">
                <a:solidFill>
                  <a:srgbClr val="7030A0"/>
                </a:solidFill>
              </a:rPr>
              <a:t>(9) owner: unlock </a:t>
            </a:r>
            <a:r>
              <a:rPr lang="en-US" altLang="ko-KR" sz="1400" dirty="0" err="1">
                <a:solidFill>
                  <a:srgbClr val="7030A0"/>
                </a:solidFill>
              </a:rPr>
              <a:t>PTable</a:t>
            </a:r>
            <a:r>
              <a:rPr lang="en-US" altLang="ko-KR" sz="1400" dirty="0">
                <a:solidFill>
                  <a:srgbClr val="7030A0"/>
                </a:solidFill>
              </a:rPr>
              <a:t>[page#]</a:t>
            </a:r>
            <a:endParaRPr lang="ko-KR" altLang="en-US" sz="1400" dirty="0">
              <a:solidFill>
                <a:srgbClr val="7030A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37908" y="4400400"/>
            <a:ext cx="9029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00B050"/>
                </a:solidFill>
              </a:rPr>
              <a:t>(7) requestor: receive the page &amp; copy-set from the owner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(8) requestor: invalidate(page,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[page#].copy-set)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(9) requestor: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[page#].access = write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(10) requestor: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[page#].copy-set = empty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(11) requestor: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[page#].</a:t>
            </a:r>
            <a:r>
              <a:rPr lang="en-US" altLang="ko-KR" sz="1400" dirty="0" err="1">
                <a:solidFill>
                  <a:srgbClr val="00B050"/>
                </a:solidFill>
              </a:rPr>
              <a:t>probOwner</a:t>
            </a:r>
            <a:r>
              <a:rPr lang="en-US" altLang="ko-KR" sz="1400" dirty="0">
                <a:solidFill>
                  <a:srgbClr val="00B050"/>
                </a:solidFill>
              </a:rPr>
              <a:t> = myself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(12) requestor: unlock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</a:t>
            </a:r>
            <a:endParaRPr lang="ko-KR" altLang="en-US" sz="1400" dirty="0">
              <a:solidFill>
                <a:srgbClr val="00B05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7908" y="5696692"/>
            <a:ext cx="9029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(8) copy holders: receive invalidate</a:t>
            </a:r>
          </a:p>
          <a:p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(9) copy holders: lock </a:t>
            </a:r>
            <a:r>
              <a:rPr lang="en-US" altLang="ko-KR" sz="1400" dirty="0" err="1">
                <a:solidFill>
                  <a:schemeClr val="accent4">
                    <a:lumMod val="50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[page#]</a:t>
            </a:r>
          </a:p>
          <a:p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(10) copy holders: </a:t>
            </a:r>
            <a:r>
              <a:rPr lang="en-US" altLang="ko-KR" sz="1400" dirty="0" err="1">
                <a:solidFill>
                  <a:schemeClr val="accent4">
                    <a:lumMod val="50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[page#].access = null</a:t>
            </a:r>
          </a:p>
          <a:p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(11) copy holders: </a:t>
            </a:r>
            <a:r>
              <a:rPr lang="en-US" altLang="ko-KR" sz="1400" dirty="0" err="1">
                <a:solidFill>
                  <a:schemeClr val="accent4">
                    <a:lumMod val="50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[page#].</a:t>
            </a:r>
            <a:r>
              <a:rPr lang="en-US" altLang="ko-KR" sz="1400" dirty="0" err="1">
                <a:solidFill>
                  <a:schemeClr val="accent4">
                    <a:lumMod val="50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 = requestor</a:t>
            </a:r>
          </a:p>
          <a:p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(12) copy holders: unlock </a:t>
            </a:r>
            <a:r>
              <a:rPr lang="en-US" altLang="ko-KR" sz="1400" dirty="0" err="1">
                <a:solidFill>
                  <a:schemeClr val="accent4">
                    <a:lumMod val="50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[page#]</a:t>
            </a:r>
          </a:p>
        </p:txBody>
      </p:sp>
    </p:spTree>
    <p:extLst>
      <p:ext uri="{BB962C8B-B14F-4D97-AF65-F5344CB8AC3E}">
        <p14:creationId xmlns:p14="http://schemas.microsoft.com/office/powerpoint/2010/main" val="28103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An Improvement by Using Fewer Broadcasts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By periodically broadcasting the real owner, the number of steps to find the owner can be reduced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3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Distribution of Copy </a:t>
            </a:r>
            <a:r>
              <a:rPr lang="en-US" altLang="ko-KR" b="1" dirty="0" smtClean="0"/>
              <a:t>Sets 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dirty="0"/>
          </a:p>
          <a:p>
            <a:r>
              <a:rPr lang="en-US" altLang="ko-KR" dirty="0"/>
              <a:t>So far only the copy-set of the owner is correct and complete. This requires that:  </a:t>
            </a:r>
          </a:p>
          <a:p>
            <a:pPr lvl="1"/>
            <a:r>
              <a:rPr lang="en-US" altLang="ko-KR" dirty="0"/>
              <a:t>the page should be copied from the owner to maintain the copy-set correct</a:t>
            </a:r>
          </a:p>
          <a:p>
            <a:pPr lvl="1"/>
            <a:r>
              <a:rPr lang="en-US" altLang="ko-KR" dirty="0"/>
              <a:t>invalidation should be broadcasted from the owner to every copy-holders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endParaRPr lang="en-US" altLang="ko-KR" dirty="0"/>
          </a:p>
          <a:p>
            <a:r>
              <a:rPr lang="en-US" altLang="ko-KR" dirty="0" smtClean="0"/>
              <a:t>Key Ideas  </a:t>
            </a:r>
            <a:endParaRPr lang="en-US" altLang="ko-KR" dirty="0"/>
          </a:p>
          <a:p>
            <a:pPr lvl="1"/>
            <a:r>
              <a:rPr lang="en-US" altLang="ko-KR" dirty="0"/>
              <a:t>copy the page from any of copy holder</a:t>
            </a:r>
          </a:p>
          <a:p>
            <a:pPr lvl="1"/>
            <a:r>
              <a:rPr lang="en-US" altLang="ko-KR" dirty="0"/>
              <a:t>maintain copy-holders in a tree (with the owner as the root)  and propagate invalidation from the </a:t>
            </a:r>
            <a:r>
              <a:rPr lang="en-US" altLang="ko-KR" dirty="0" smtClean="0"/>
              <a:t>owner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312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Virtual Memory (Context Switch)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076" y="1921722"/>
            <a:ext cx="5451851" cy="39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Distribution of Copy </a:t>
            </a:r>
            <a:r>
              <a:rPr lang="en-US" altLang="ko-KR" b="1" dirty="0" smtClean="0"/>
              <a:t>Sets</a:t>
            </a:r>
            <a:r>
              <a:rPr lang="en-US" altLang="ko-KR" dirty="0"/>
              <a:t>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117434" y="1354469"/>
            <a:ext cx="1861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/>
              <a:t>Read page </a:t>
            </a:r>
            <a:r>
              <a:rPr lang="en-US" altLang="ko-KR" sz="2000" dirty="0"/>
              <a:t>fault </a:t>
            </a:r>
            <a:endParaRPr lang="ko-KR" altLang="en-US" sz="2000" dirty="0"/>
          </a:p>
        </p:txBody>
      </p:sp>
      <p:sp>
        <p:nvSpPr>
          <p:cNvPr id="3" name="직사각형 2"/>
          <p:cNvSpPr/>
          <p:nvPr/>
        </p:nvSpPr>
        <p:spPr>
          <a:xfrm>
            <a:off x="107428" y="1724635"/>
            <a:ext cx="8792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(1) requestor: lock </a:t>
            </a:r>
            <a:r>
              <a:rPr lang="en-US" altLang="ko-KR" dirty="0" err="1">
                <a:solidFill>
                  <a:srgbClr val="00B050"/>
                </a:solidFill>
              </a:rPr>
              <a:t>PTable</a:t>
            </a:r>
            <a:r>
              <a:rPr lang="en-US" altLang="ko-KR" dirty="0">
                <a:solidFill>
                  <a:srgbClr val="00B050"/>
                </a:solidFill>
              </a:rPr>
              <a:t>[page#]</a:t>
            </a:r>
          </a:p>
          <a:p>
            <a:r>
              <a:rPr lang="en-US" altLang="ko-KR" dirty="0">
                <a:solidFill>
                  <a:srgbClr val="00B050"/>
                </a:solidFill>
              </a:rPr>
              <a:t>(2) requestor: send read access request to </a:t>
            </a:r>
            <a:r>
              <a:rPr lang="en-US" altLang="ko-KR" dirty="0" err="1">
                <a:solidFill>
                  <a:srgbClr val="00B050"/>
                </a:solidFill>
              </a:rPr>
              <a:t>PTable</a:t>
            </a:r>
            <a:r>
              <a:rPr lang="en-US" altLang="ko-KR" dirty="0">
                <a:solidFill>
                  <a:srgbClr val="00B050"/>
                </a:solidFill>
              </a:rPr>
              <a:t>[page#].</a:t>
            </a:r>
            <a:r>
              <a:rPr lang="en-US" altLang="ko-KR" dirty="0" err="1">
                <a:solidFill>
                  <a:srgbClr val="00B050"/>
                </a:solidFill>
              </a:rPr>
              <a:t>probOwner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4918" y="2394156"/>
            <a:ext cx="902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(3) 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: lock 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</a:rPr>
              <a:t>PTable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[page#]</a:t>
            </a:r>
          </a:p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(4) 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: forward the request to 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</a:rPr>
              <a:t>PTable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[page#].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, if it does not have the copy</a:t>
            </a:r>
          </a:p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(5) 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: unlock 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</a:rPr>
              <a:t>PTable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[page#]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30158" y="3378446"/>
            <a:ext cx="9029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7030A0"/>
                </a:solidFill>
              </a:rPr>
              <a:t>(5) copy-holder: lock </a:t>
            </a:r>
            <a:r>
              <a:rPr lang="en-US" altLang="ko-KR" dirty="0" err="1">
                <a:solidFill>
                  <a:srgbClr val="7030A0"/>
                </a:solidFill>
              </a:rPr>
              <a:t>PTable</a:t>
            </a:r>
            <a:r>
              <a:rPr lang="en-US" altLang="ko-KR" dirty="0">
                <a:solidFill>
                  <a:srgbClr val="7030A0"/>
                </a:solidFill>
              </a:rPr>
              <a:t>[page#]</a:t>
            </a:r>
          </a:p>
          <a:p>
            <a:r>
              <a:rPr lang="en-US" altLang="ko-KR" dirty="0">
                <a:solidFill>
                  <a:srgbClr val="7030A0"/>
                </a:solidFill>
              </a:rPr>
              <a:t>(6) copy-holder: add requestor to </a:t>
            </a:r>
            <a:r>
              <a:rPr lang="en-US" altLang="ko-KR" dirty="0" err="1">
                <a:solidFill>
                  <a:srgbClr val="7030A0"/>
                </a:solidFill>
              </a:rPr>
              <a:t>PTable</a:t>
            </a:r>
            <a:r>
              <a:rPr lang="en-US" altLang="ko-KR" dirty="0">
                <a:solidFill>
                  <a:srgbClr val="7030A0"/>
                </a:solidFill>
              </a:rPr>
              <a:t>[page#].copy-set</a:t>
            </a:r>
          </a:p>
          <a:p>
            <a:r>
              <a:rPr lang="en-US" altLang="ko-KR" dirty="0">
                <a:solidFill>
                  <a:srgbClr val="7030A0"/>
                </a:solidFill>
              </a:rPr>
              <a:t>(7) copy-holder: </a:t>
            </a:r>
            <a:r>
              <a:rPr lang="en-US" altLang="ko-KR" dirty="0" err="1">
                <a:solidFill>
                  <a:srgbClr val="7030A0"/>
                </a:solidFill>
              </a:rPr>
              <a:t>PTable</a:t>
            </a:r>
            <a:r>
              <a:rPr lang="en-US" altLang="ko-KR" dirty="0">
                <a:solidFill>
                  <a:srgbClr val="7030A0"/>
                </a:solidFill>
              </a:rPr>
              <a:t>[page#].access = read</a:t>
            </a:r>
          </a:p>
          <a:p>
            <a:r>
              <a:rPr lang="en-US" altLang="ko-KR" dirty="0">
                <a:solidFill>
                  <a:srgbClr val="7030A0"/>
                </a:solidFill>
              </a:rPr>
              <a:t>(8) copy-</a:t>
            </a:r>
            <a:r>
              <a:rPr lang="en-US" altLang="ko-KR" dirty="0" err="1">
                <a:solidFill>
                  <a:srgbClr val="7030A0"/>
                </a:solidFill>
              </a:rPr>
              <a:t>hoder</a:t>
            </a:r>
            <a:r>
              <a:rPr lang="en-US" altLang="ko-KR" dirty="0">
                <a:solidFill>
                  <a:srgbClr val="7030A0"/>
                </a:solidFill>
              </a:rPr>
              <a:t>: send the page to the requestor</a:t>
            </a:r>
          </a:p>
          <a:p>
            <a:r>
              <a:rPr lang="en-US" altLang="ko-KR" dirty="0">
                <a:solidFill>
                  <a:srgbClr val="7030A0"/>
                </a:solidFill>
              </a:rPr>
              <a:t>(9) owner: unlock </a:t>
            </a:r>
            <a:r>
              <a:rPr lang="en-US" altLang="ko-KR" dirty="0" err="1">
                <a:solidFill>
                  <a:srgbClr val="7030A0"/>
                </a:solidFill>
              </a:rPr>
              <a:t>PTable</a:t>
            </a:r>
            <a:r>
              <a:rPr lang="en-US" altLang="ko-KR" dirty="0">
                <a:solidFill>
                  <a:srgbClr val="7030A0"/>
                </a:solidFill>
              </a:rPr>
              <a:t>[page#]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30158" y="4885103"/>
            <a:ext cx="9029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(8) requestor: receive the page from the owner</a:t>
            </a:r>
          </a:p>
          <a:p>
            <a:r>
              <a:rPr lang="en-US" altLang="ko-KR" dirty="0">
                <a:solidFill>
                  <a:srgbClr val="00B050"/>
                </a:solidFill>
              </a:rPr>
              <a:t>(9) requestor: </a:t>
            </a:r>
            <a:r>
              <a:rPr lang="en-US" altLang="ko-KR" dirty="0" err="1">
                <a:solidFill>
                  <a:srgbClr val="00B050"/>
                </a:solidFill>
              </a:rPr>
              <a:t>PTable</a:t>
            </a:r>
            <a:r>
              <a:rPr lang="en-US" altLang="ko-KR" dirty="0">
                <a:solidFill>
                  <a:srgbClr val="00B050"/>
                </a:solidFill>
              </a:rPr>
              <a:t>[page#].</a:t>
            </a:r>
            <a:r>
              <a:rPr lang="en-US" altLang="ko-KR" dirty="0" err="1">
                <a:solidFill>
                  <a:srgbClr val="00B050"/>
                </a:solidFill>
              </a:rPr>
              <a:t>probOwner</a:t>
            </a:r>
            <a:r>
              <a:rPr lang="en-US" altLang="ko-KR" dirty="0">
                <a:solidFill>
                  <a:srgbClr val="00B050"/>
                </a:solidFill>
              </a:rPr>
              <a:t> = copy-holder</a:t>
            </a:r>
          </a:p>
          <a:p>
            <a:r>
              <a:rPr lang="en-US" altLang="ko-KR" dirty="0">
                <a:solidFill>
                  <a:srgbClr val="00B050"/>
                </a:solidFill>
              </a:rPr>
              <a:t>(10) requestor: </a:t>
            </a:r>
            <a:r>
              <a:rPr lang="en-US" altLang="ko-KR" dirty="0" err="1">
                <a:solidFill>
                  <a:srgbClr val="00B050"/>
                </a:solidFill>
              </a:rPr>
              <a:t>PTable</a:t>
            </a:r>
            <a:r>
              <a:rPr lang="en-US" altLang="ko-KR" dirty="0">
                <a:solidFill>
                  <a:srgbClr val="00B050"/>
                </a:solidFill>
              </a:rPr>
              <a:t>[page#].access = read</a:t>
            </a:r>
          </a:p>
          <a:p>
            <a:r>
              <a:rPr lang="en-US" altLang="ko-KR" dirty="0">
                <a:solidFill>
                  <a:srgbClr val="00B050"/>
                </a:solidFill>
              </a:rPr>
              <a:t>(11) requestor: unlock </a:t>
            </a:r>
            <a:r>
              <a:rPr lang="en-US" altLang="ko-KR" dirty="0" err="1">
                <a:solidFill>
                  <a:srgbClr val="00B050"/>
                </a:solidFill>
              </a:rPr>
              <a:t>PTable</a:t>
            </a:r>
            <a:r>
              <a:rPr lang="en-US" altLang="ko-KR" dirty="0">
                <a:solidFill>
                  <a:srgbClr val="00B050"/>
                </a:solidFill>
              </a:rPr>
              <a:t>[page#]</a:t>
            </a:r>
            <a:endParaRPr lang="ko-KR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Distribution of Copy Sets</a:t>
            </a:r>
            <a:r>
              <a:rPr lang="en-US" altLang="ko-KR" dirty="0"/>
              <a:t>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117434" y="1278269"/>
            <a:ext cx="1920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/>
              <a:t>Write page </a:t>
            </a:r>
            <a:r>
              <a:rPr lang="en-US" altLang="ko-KR" sz="2000" dirty="0"/>
              <a:t>fault </a:t>
            </a:r>
            <a:endParaRPr lang="ko-KR" altLang="en-US" sz="2000" dirty="0"/>
          </a:p>
        </p:txBody>
      </p:sp>
      <p:sp>
        <p:nvSpPr>
          <p:cNvPr id="3" name="직사각형 2"/>
          <p:cNvSpPr/>
          <p:nvPr/>
        </p:nvSpPr>
        <p:spPr>
          <a:xfrm>
            <a:off x="107428" y="1648435"/>
            <a:ext cx="8792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00B050"/>
                </a:solidFill>
              </a:rPr>
              <a:t>(1) requestor: lock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(2) requestor: send write access request to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[page#].</a:t>
            </a:r>
            <a:r>
              <a:rPr lang="en-US" altLang="ko-KR" sz="1400" dirty="0" err="1">
                <a:solidFill>
                  <a:srgbClr val="00B050"/>
                </a:solidFill>
              </a:rPr>
              <a:t>probOwner</a:t>
            </a:r>
            <a:endParaRPr lang="ko-KR" altLang="en-US" sz="1400" dirty="0">
              <a:solidFill>
                <a:srgbClr val="00B05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4918" y="2104596"/>
            <a:ext cx="9029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(3)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: lock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[page#]</a:t>
            </a:r>
          </a:p>
          <a:p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(4)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: forward the request to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[page#].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, if not the owner</a:t>
            </a:r>
          </a:p>
          <a:p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(5)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[page#].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 = requestor</a:t>
            </a:r>
          </a:p>
          <a:p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(6)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: unlock </a:t>
            </a:r>
            <a:r>
              <a:rPr lang="en-US" altLang="ko-KR" sz="1400" dirty="0" err="1">
                <a:solidFill>
                  <a:schemeClr val="accent1">
                    <a:lumMod val="75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</a:rPr>
              <a:t>[page#]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30158" y="2984032"/>
            <a:ext cx="9029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7030A0"/>
                </a:solidFill>
              </a:rPr>
              <a:t>(5) owner: lock </a:t>
            </a:r>
            <a:r>
              <a:rPr lang="en-US" altLang="ko-KR" sz="1400" dirty="0" err="1">
                <a:solidFill>
                  <a:srgbClr val="7030A0"/>
                </a:solidFill>
              </a:rPr>
              <a:t>PTable</a:t>
            </a:r>
            <a:r>
              <a:rPr lang="en-US" altLang="ko-KR" sz="1400" dirty="0">
                <a:solidFill>
                  <a:srgbClr val="7030A0"/>
                </a:solidFill>
              </a:rPr>
              <a:t>[page#]</a:t>
            </a:r>
          </a:p>
          <a:p>
            <a:r>
              <a:rPr lang="en-US" altLang="ko-KR" sz="1400" dirty="0">
                <a:solidFill>
                  <a:srgbClr val="7030A0"/>
                </a:solidFill>
              </a:rPr>
              <a:t>(6) owner: </a:t>
            </a:r>
            <a:r>
              <a:rPr lang="en-US" altLang="ko-KR" sz="1400" dirty="0" err="1">
                <a:solidFill>
                  <a:srgbClr val="7030A0"/>
                </a:solidFill>
              </a:rPr>
              <a:t>PTable</a:t>
            </a:r>
            <a:r>
              <a:rPr lang="en-US" altLang="ko-KR" sz="1400" dirty="0">
                <a:solidFill>
                  <a:srgbClr val="7030A0"/>
                </a:solidFill>
              </a:rPr>
              <a:t>[page#].access = null</a:t>
            </a:r>
          </a:p>
          <a:p>
            <a:r>
              <a:rPr lang="en-US" altLang="ko-KR" sz="1400" dirty="0">
                <a:solidFill>
                  <a:srgbClr val="7030A0"/>
                </a:solidFill>
              </a:rPr>
              <a:t>(7) owner: send the page and copy-set to the requestor</a:t>
            </a:r>
          </a:p>
          <a:p>
            <a:r>
              <a:rPr lang="en-US" altLang="ko-KR" sz="1400" dirty="0">
                <a:solidFill>
                  <a:srgbClr val="7030A0"/>
                </a:solidFill>
              </a:rPr>
              <a:t>(8) owner: </a:t>
            </a:r>
            <a:r>
              <a:rPr lang="en-US" altLang="ko-KR" sz="1400" dirty="0" err="1">
                <a:solidFill>
                  <a:srgbClr val="7030A0"/>
                </a:solidFill>
              </a:rPr>
              <a:t>PTable</a:t>
            </a:r>
            <a:r>
              <a:rPr lang="en-US" altLang="ko-KR" sz="1400" dirty="0">
                <a:solidFill>
                  <a:srgbClr val="7030A0"/>
                </a:solidFill>
              </a:rPr>
              <a:t>[page#].</a:t>
            </a:r>
            <a:r>
              <a:rPr lang="en-US" altLang="ko-KR" sz="1400" dirty="0" err="1">
                <a:solidFill>
                  <a:srgbClr val="7030A0"/>
                </a:solidFill>
              </a:rPr>
              <a:t>probOwner</a:t>
            </a:r>
            <a:r>
              <a:rPr lang="en-US" altLang="ko-KR" sz="1400" dirty="0">
                <a:solidFill>
                  <a:srgbClr val="7030A0"/>
                </a:solidFill>
              </a:rPr>
              <a:t> = requestor</a:t>
            </a:r>
          </a:p>
          <a:p>
            <a:r>
              <a:rPr lang="en-US" altLang="ko-KR" sz="1400" dirty="0">
                <a:solidFill>
                  <a:srgbClr val="7030A0"/>
                </a:solidFill>
              </a:rPr>
              <a:t>(9) owner: unlock </a:t>
            </a:r>
            <a:r>
              <a:rPr lang="en-US" altLang="ko-KR" sz="1400" dirty="0" err="1">
                <a:solidFill>
                  <a:srgbClr val="7030A0"/>
                </a:solidFill>
              </a:rPr>
              <a:t>PTable</a:t>
            </a:r>
            <a:r>
              <a:rPr lang="en-US" altLang="ko-KR" sz="1400" dirty="0">
                <a:solidFill>
                  <a:srgbClr val="7030A0"/>
                </a:solidFill>
              </a:rPr>
              <a:t>[page#]</a:t>
            </a:r>
            <a:endParaRPr lang="ko-KR" altLang="en-US" sz="1400" dirty="0">
              <a:solidFill>
                <a:srgbClr val="7030A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37908" y="4049880"/>
            <a:ext cx="9029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00B050"/>
                </a:solidFill>
              </a:rPr>
              <a:t>(7) requestor: receive the page &amp; copy-set from the owner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(8) requestor: invalidate(page,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[page#].copy-set)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(9) requestor: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[page#].access = write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(10) requestor: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[page#].copy-set = empty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(11) requestor: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[page#].</a:t>
            </a:r>
            <a:r>
              <a:rPr lang="en-US" altLang="ko-KR" sz="1400" dirty="0" err="1">
                <a:solidFill>
                  <a:srgbClr val="00B050"/>
                </a:solidFill>
              </a:rPr>
              <a:t>probOwner</a:t>
            </a:r>
            <a:r>
              <a:rPr lang="en-US" altLang="ko-KR" sz="1400" dirty="0">
                <a:solidFill>
                  <a:srgbClr val="00B050"/>
                </a:solidFill>
              </a:rPr>
              <a:t> = myself</a:t>
            </a:r>
          </a:p>
          <a:p>
            <a:r>
              <a:rPr lang="en-US" altLang="ko-KR" sz="1400" dirty="0">
                <a:solidFill>
                  <a:srgbClr val="00B050"/>
                </a:solidFill>
              </a:rPr>
              <a:t>(12) requestor: unlock </a:t>
            </a:r>
            <a:r>
              <a:rPr lang="en-US" altLang="ko-KR" sz="1400" dirty="0" err="1">
                <a:solidFill>
                  <a:srgbClr val="00B050"/>
                </a:solidFill>
              </a:rPr>
              <a:t>PTable</a:t>
            </a:r>
            <a:r>
              <a:rPr lang="en-US" altLang="ko-KR" sz="1400" dirty="0">
                <a:solidFill>
                  <a:srgbClr val="00B050"/>
                </a:solidFill>
              </a:rPr>
              <a:t>[page#]</a:t>
            </a:r>
            <a:endParaRPr lang="ko-KR" altLang="en-US" sz="1400" dirty="0">
              <a:solidFill>
                <a:srgbClr val="00B05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7908" y="5346172"/>
            <a:ext cx="90290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(8) copy holders: receive invalidate</a:t>
            </a:r>
          </a:p>
          <a:p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(9) copy holders: lock </a:t>
            </a:r>
            <a:r>
              <a:rPr lang="en-US" altLang="ko-KR" sz="1400" dirty="0" err="1">
                <a:solidFill>
                  <a:schemeClr val="accent4">
                    <a:lumMod val="50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[page#]</a:t>
            </a:r>
          </a:p>
          <a:p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(10) copy holders: propagate invalidation to its copy-set</a:t>
            </a:r>
          </a:p>
          <a:p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(11) copy holders: </a:t>
            </a:r>
            <a:r>
              <a:rPr lang="en-US" altLang="ko-KR" sz="1400" dirty="0" err="1">
                <a:solidFill>
                  <a:schemeClr val="accent4">
                    <a:lumMod val="50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[page#].access = null</a:t>
            </a:r>
          </a:p>
          <a:p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(12) copy holders: </a:t>
            </a:r>
            <a:r>
              <a:rPr lang="en-US" altLang="ko-KR" sz="1400" dirty="0" err="1">
                <a:solidFill>
                  <a:schemeClr val="accent4">
                    <a:lumMod val="50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[page#].</a:t>
            </a:r>
            <a:r>
              <a:rPr lang="en-US" altLang="ko-KR" sz="1400" dirty="0" err="1">
                <a:solidFill>
                  <a:schemeClr val="accent4">
                    <a:lumMod val="50000"/>
                  </a:schemeClr>
                </a:solidFill>
              </a:rPr>
              <a:t>probOwner</a:t>
            </a:r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 = requestor</a:t>
            </a:r>
          </a:p>
          <a:p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(13) copy holders: </a:t>
            </a:r>
            <a:r>
              <a:rPr lang="en-US" altLang="ko-KR" sz="1400" dirty="0" err="1">
                <a:solidFill>
                  <a:schemeClr val="accent4">
                    <a:lumMod val="50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[page#].copy-set = empty</a:t>
            </a:r>
          </a:p>
          <a:p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</a:rPr>
              <a:t>14) </a:t>
            </a:r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copy holders: unlock </a:t>
            </a:r>
            <a:r>
              <a:rPr lang="en-US" altLang="ko-KR" sz="1400" dirty="0" err="1">
                <a:solidFill>
                  <a:schemeClr val="accent4">
                    <a:lumMod val="50000"/>
                  </a:schemeClr>
                </a:solidFill>
              </a:rPr>
              <a:t>PTable</a:t>
            </a:r>
            <a:r>
              <a:rPr lang="en-US" altLang="ko-KR" sz="1400" dirty="0">
                <a:solidFill>
                  <a:schemeClr val="accent4">
                    <a:lumMod val="50000"/>
                  </a:schemeClr>
                </a:solidFill>
              </a:rPr>
              <a:t>[page#]</a:t>
            </a:r>
          </a:p>
        </p:txBody>
      </p:sp>
    </p:spTree>
    <p:extLst>
      <p:ext uri="{BB962C8B-B14F-4D97-AF65-F5344CB8AC3E}">
        <p14:creationId xmlns:p14="http://schemas.microsoft.com/office/powerpoint/2010/main" val="7340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Compare to memory coherence algorithms</a:t>
            </a:r>
          </a:p>
          <a:p>
            <a:pPr marL="685800" lvl="2">
              <a:spcBef>
                <a:spcPts val="1000"/>
              </a:spcBef>
            </a:pPr>
            <a:r>
              <a:rPr lang="en-US" altLang="ko-KR" dirty="0"/>
              <a:t>All algorithms have similar number of page </a:t>
            </a:r>
            <a:r>
              <a:rPr lang="en-US" altLang="ko-KR" dirty="0" smtClean="0"/>
              <a:t>faults. Due </a:t>
            </a:r>
            <a:r>
              <a:rPr lang="en-US" altLang="ko-KR" dirty="0"/>
              <a:t>to the limitation on the number of </a:t>
            </a:r>
            <a:r>
              <a:rPr lang="en-US" altLang="ko-KR" dirty="0" smtClean="0"/>
              <a:t>processors</a:t>
            </a:r>
            <a:endParaRPr lang="en-US" altLang="ko-KR" dirty="0"/>
          </a:p>
          <a:p>
            <a:pPr marL="685800" lvl="2">
              <a:spcBef>
                <a:spcPts val="1000"/>
              </a:spcBef>
            </a:pPr>
            <a:r>
              <a:rPr lang="en-US" altLang="ko-KR" dirty="0" smtClean="0"/>
              <a:t>The </a:t>
            </a:r>
            <a:r>
              <a:rPr lang="en-US" altLang="ko-KR" dirty="0"/>
              <a:t>number </a:t>
            </a:r>
            <a:r>
              <a:rPr lang="en-US" altLang="ko-KR" dirty="0" smtClean="0"/>
              <a:t>of </a:t>
            </a:r>
            <a:r>
              <a:rPr lang="en-US" altLang="ko-KR" dirty="0"/>
              <a:t>forwarding requests was used as a criterion for comparing algorithms. (</a:t>
            </a:r>
            <a:r>
              <a:rPr lang="en-US" altLang="ko-KR" dirty="0">
                <a:solidFill>
                  <a:srgbClr val="FF0000"/>
                </a:solidFill>
              </a:rPr>
              <a:t>Overhead </a:t>
            </a:r>
            <a:r>
              <a:rPr lang="en-US" altLang="ko-KR" dirty="0" smtClean="0">
                <a:solidFill>
                  <a:srgbClr val="FF0000"/>
                </a:solidFill>
              </a:rPr>
              <a:t>= Messages  = Requests 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291" y="3718560"/>
            <a:ext cx="4277789" cy="300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3438000" y="3770461"/>
            <a:ext cx="534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00B0F0"/>
                </a:solidFill>
              </a:rPr>
              <a:t>both algorithms need a forwarding request to locate the owner of the page for almost every page fault that occurs on a nonmanager processor.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039371" y="5637014"/>
            <a:ext cx="2883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B0F0"/>
                </a:solidFill>
              </a:rPr>
              <a:t>ProbOwner fields usually give correct hints </a:t>
            </a:r>
          </a:p>
        </p:txBody>
      </p:sp>
    </p:spTree>
    <p:extLst>
      <p:ext uri="{BB962C8B-B14F-4D97-AF65-F5344CB8AC3E}">
        <p14:creationId xmlns:p14="http://schemas.microsoft.com/office/powerpoint/2010/main" val="24766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This paper studied two general classes of algorithms for solving the memory coherence problem</a:t>
            </a:r>
          </a:p>
          <a:p>
            <a:pPr lvl="1"/>
            <a:r>
              <a:rPr lang="en-US" altLang="ko-KR" dirty="0"/>
              <a:t>Centralized manager</a:t>
            </a:r>
          </a:p>
          <a:p>
            <a:pPr lvl="2"/>
            <a:r>
              <a:rPr lang="en-US" altLang="ko-KR" dirty="0"/>
              <a:t>Straightforward and easy to implement</a:t>
            </a:r>
          </a:p>
          <a:p>
            <a:pPr lvl="2"/>
            <a:r>
              <a:rPr lang="en-US" altLang="ko-KR" dirty="0"/>
              <a:t>Traffic bottleneck at the central manager</a:t>
            </a:r>
          </a:p>
          <a:p>
            <a:pPr lvl="1"/>
            <a:r>
              <a:rPr lang="en-US" altLang="ko-KR" dirty="0"/>
              <a:t>Distributed Manager</a:t>
            </a:r>
          </a:p>
          <a:p>
            <a:pPr lvl="2"/>
            <a:r>
              <a:rPr lang="en-US" altLang="ko-KR" dirty="0"/>
              <a:t>Fixed dist. Manager</a:t>
            </a:r>
          </a:p>
          <a:p>
            <a:pPr lvl="3"/>
            <a:r>
              <a:rPr lang="en-US" altLang="ko-KR" dirty="0"/>
              <a:t>Alleviates the bottleneck</a:t>
            </a:r>
          </a:p>
          <a:p>
            <a:pPr lvl="3"/>
            <a:r>
              <a:rPr lang="en-US" altLang="ko-KR" dirty="0"/>
              <a:t>On average, still need to spend about two message to locate an owner</a:t>
            </a:r>
          </a:p>
          <a:p>
            <a:pPr lvl="2"/>
            <a:r>
              <a:rPr lang="en-US" altLang="ko-KR" dirty="0"/>
              <a:t>Dynamic dist. Manager</a:t>
            </a:r>
          </a:p>
          <a:p>
            <a:pPr lvl="3"/>
            <a:r>
              <a:rPr lang="en-US" altLang="ko-KR" dirty="0"/>
              <a:t>The most desirable overall features</a:t>
            </a:r>
          </a:p>
          <a:p>
            <a:r>
              <a:rPr lang="en-US" altLang="ko-KR" dirty="0"/>
              <a:t>This paper gives possibility of using a shared virtual memory system to construct a large-scale shared memory multiprocessor system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97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Designing a shared virtual memory for a loosely coupled multiprocessor that deals with the memory coherence problem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Loosely coupled multiprocessor</a:t>
            </a:r>
          </a:p>
          <a:p>
            <a:r>
              <a:rPr lang="en-US" altLang="ko-KR" dirty="0" smtClean="0"/>
              <a:t>Shared virtual memory</a:t>
            </a:r>
          </a:p>
          <a:p>
            <a:r>
              <a:rPr lang="en-US" altLang="ko-KR" dirty="0" smtClean="0"/>
              <a:t>Memory coherence</a:t>
            </a:r>
          </a:p>
        </p:txBody>
      </p:sp>
    </p:spTree>
    <p:extLst>
      <p:ext uri="{BB962C8B-B14F-4D97-AF65-F5344CB8AC3E}">
        <p14:creationId xmlns:p14="http://schemas.microsoft.com/office/powerpoint/2010/main" val="364365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Loosely Coupled Multiprocessor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Processors (Machines) connected via messages (network) to form a cluster</a:t>
            </a:r>
          </a:p>
          <a:p>
            <a:r>
              <a:rPr lang="en-US" altLang="ko-KR" dirty="0" smtClean="0"/>
              <a:t>This paper is not about distributed computing</a:t>
            </a:r>
          </a:p>
          <a:p>
            <a:r>
              <a:rPr lang="en-US" altLang="ko-KR" dirty="0" smtClean="0"/>
              <a:t>The key goal is to allow processes (threads) from a program to execute on different processors in parallel</a:t>
            </a:r>
          </a:p>
          <a:p>
            <a:r>
              <a:rPr lang="en-US" altLang="ko-KR" dirty="0"/>
              <a:t>Slower (due to message delay and low data rate) but cheaper compared to tightly couples </a:t>
            </a:r>
            <a:r>
              <a:rPr lang="en-US" altLang="ko-KR" dirty="0" smtClean="0"/>
              <a:t>systems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160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Virtual Memory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Virtual address space shared among all processors</a:t>
            </a:r>
          </a:p>
          <a:p>
            <a:r>
              <a:rPr lang="en-US" altLang="ko-KR" sz="2400" dirty="0" smtClean="0"/>
              <a:t>Read-only pages in multiple locations</a:t>
            </a:r>
          </a:p>
          <a:p>
            <a:r>
              <a:rPr lang="en-US" altLang="ko-KR" sz="2400" dirty="0" smtClean="0"/>
              <a:t>Writable pages can only be in one place at a time</a:t>
            </a:r>
          </a:p>
          <a:p>
            <a:r>
              <a:rPr lang="en-US" altLang="ko-KR" sz="2400" dirty="0" smtClean="0"/>
              <a:t>Page fault when the referenced page is not in the current processor’s physical memory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3955439"/>
            <a:ext cx="3771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Locality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Frequently referencing the same data</a:t>
            </a:r>
          </a:p>
          <a:p>
            <a:r>
              <a:rPr lang="en-US" altLang="ko-KR" dirty="0" smtClean="0"/>
              <a:t>Virtual Memory with sequential programs </a:t>
            </a:r>
            <a:r>
              <a:rPr lang="en-US" altLang="ko-KR" dirty="0" smtClean="0">
                <a:sym typeface="Wingdings" panose="05000000000000000000" pitchFamily="2" charset="2"/>
              </a:rPr>
              <a:t> High degree of locality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Parallel programs, while as a whole show low locality, each individual process is still a sequential program thus should show high locality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66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7997</TotalTime>
  <Words>3897</Words>
  <Application>Microsoft Office PowerPoint</Application>
  <PresentationFormat>화면 슬라이드 쇼(4:3)</PresentationFormat>
  <Paragraphs>855</Paragraphs>
  <Slides>53</Slides>
  <Notes>37</Notes>
  <HiddenSlides>4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60" baseType="lpstr">
      <vt:lpstr>Arial Unicode MS</vt:lpstr>
      <vt:lpstr>맑은 고딕</vt:lpstr>
      <vt:lpstr>Arial</vt:lpstr>
      <vt:lpstr>Calibri</vt:lpstr>
      <vt:lpstr>Calibri Light</vt:lpstr>
      <vt:lpstr>Wingdings</vt:lpstr>
      <vt:lpstr>Office Theme</vt:lpstr>
      <vt:lpstr>Memory Coherence in Shared Virtual Memory Systems</vt:lpstr>
      <vt:lpstr>Contents</vt:lpstr>
      <vt:lpstr>Virtual Memory</vt:lpstr>
      <vt:lpstr>Virtual Memory (TLB, Page Table)</vt:lpstr>
      <vt:lpstr>Virtual Memory (Context Switch)</vt:lpstr>
      <vt:lpstr>Introduction</vt:lpstr>
      <vt:lpstr>Loosely Coupled Multiprocessor</vt:lpstr>
      <vt:lpstr>Shared Virtual Memory</vt:lpstr>
      <vt:lpstr>Locality</vt:lpstr>
      <vt:lpstr>Message Passing vs Shared Memory</vt:lpstr>
      <vt:lpstr>Memory Coherence</vt:lpstr>
      <vt:lpstr>Two Design Choices for SVM</vt:lpstr>
      <vt:lpstr>Granularity</vt:lpstr>
      <vt:lpstr>Memory Coherence Strategies</vt:lpstr>
      <vt:lpstr>Page synchronization</vt:lpstr>
      <vt:lpstr>Invalidation (page synchronization #1)</vt:lpstr>
      <vt:lpstr>Write-broadcast (page synchronization #2)</vt:lpstr>
      <vt:lpstr>Page ownership</vt:lpstr>
      <vt:lpstr>Fixed Ownership</vt:lpstr>
      <vt:lpstr>Solutions to Memory Coherence Problem</vt:lpstr>
      <vt:lpstr>Data Structure (page table)</vt:lpstr>
      <vt:lpstr>Remote operations</vt:lpstr>
      <vt:lpstr>Centralized Manager</vt:lpstr>
      <vt:lpstr>Demo (centralized manager)</vt:lpstr>
      <vt:lpstr>Demo (centralized manager)</vt:lpstr>
      <vt:lpstr>Demo (centralized manager)</vt:lpstr>
      <vt:lpstr>Demo (centralized manager)</vt:lpstr>
      <vt:lpstr>Demo (centralized manager)</vt:lpstr>
      <vt:lpstr>Demo (centralized manager)</vt:lpstr>
      <vt:lpstr>Demo (centralized manager)</vt:lpstr>
      <vt:lpstr>Demo (centralized manager)</vt:lpstr>
      <vt:lpstr>Demo (centralized manager)</vt:lpstr>
      <vt:lpstr>Demo (centralized manager)</vt:lpstr>
      <vt:lpstr>Demo (centralized manager)</vt:lpstr>
      <vt:lpstr>Demo (centralized manager)</vt:lpstr>
      <vt:lpstr>Demo (centralized manager)</vt:lpstr>
      <vt:lpstr>Demo (centralized manager)</vt:lpstr>
      <vt:lpstr>Overview (centralized manager)</vt:lpstr>
      <vt:lpstr>Improved Centralized Manager</vt:lpstr>
      <vt:lpstr>Improved Centralized Manager</vt:lpstr>
      <vt:lpstr>Improved Centralized Manager</vt:lpstr>
      <vt:lpstr>Improved Centralized Manager</vt:lpstr>
      <vt:lpstr>A Fixed Distributed Manager Algorithm</vt:lpstr>
      <vt:lpstr>A Broadcast Distributed Manager Algorithm (1)</vt:lpstr>
      <vt:lpstr>A Broadcast Distributed Manager Algorithm (2)</vt:lpstr>
      <vt:lpstr>A Dynamic Distributed Manager Algorithm (1)</vt:lpstr>
      <vt:lpstr>A Dynamic Distributed Manager Algorithm (2)</vt:lpstr>
      <vt:lpstr>An Improvement by Using Fewer Broadcasts</vt:lpstr>
      <vt:lpstr>Distribution of Copy Sets (1)</vt:lpstr>
      <vt:lpstr>Distribution of Copy Sets (2)</vt:lpstr>
      <vt:lpstr>Distribution of Copy Sets (3)</vt:lpstr>
      <vt:lpstr>Experiments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Coherence in Shared Virtual Memory Systems</dc:title>
  <dc:creator>Wow</dc:creator>
  <cp:lastModifiedBy>안현기</cp:lastModifiedBy>
  <cp:revision>144</cp:revision>
  <dcterms:created xsi:type="dcterms:W3CDTF">2015-10-08T03:15:28Z</dcterms:created>
  <dcterms:modified xsi:type="dcterms:W3CDTF">2015-10-14T17:22:04Z</dcterms:modified>
</cp:coreProperties>
</file>